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19" r:id="rId2"/>
    <p:sldId id="320" r:id="rId3"/>
    <p:sldId id="323" r:id="rId4"/>
    <p:sldId id="330" r:id="rId5"/>
    <p:sldId id="333" r:id="rId6"/>
    <p:sldId id="326" r:id="rId7"/>
    <p:sldId id="260" r:id="rId8"/>
    <p:sldId id="316" r:id="rId9"/>
    <p:sldId id="317" r:id="rId10"/>
    <p:sldId id="318" r:id="rId11"/>
    <p:sldId id="328" r:id="rId12"/>
    <p:sldId id="331" r:id="rId13"/>
    <p:sldId id="332" r:id="rId14"/>
    <p:sldId id="329" r:id="rId15"/>
    <p:sldId id="322" r:id="rId16"/>
    <p:sldId id="334" r:id="rId17"/>
    <p:sldId id="32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D700"/>
    <a:srgbClr val="C9001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353" autoAdjust="0"/>
  </p:normalViewPr>
  <p:slideViewPr>
    <p:cSldViewPr>
      <p:cViewPr varScale="1">
        <p:scale>
          <a:sx n="88" d="100"/>
          <a:sy n="88" d="100"/>
        </p:scale>
        <p:origin x="-1668" y="-72"/>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1992" y="-11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elisim\AppData\Local\Temp\Master%20DKE%20Pledge%20Sheet%20and%20Progress%20Graphics%20-%20reformatted.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elisim\AppData\Local\Temp\Master%20DKE%20Pledge%20Sheet%20and%20Progress%20Graphics%20-%20reformatte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Funding the DKE House Renovation (Middle Tier) </a:t>
            </a:r>
          </a:p>
        </c:rich>
      </c:tx>
      <c:layout/>
    </c:title>
    <c:plotArea>
      <c:layout/>
      <c:barChart>
        <c:barDir val="bar"/>
        <c:grouping val="stacked"/>
        <c:ser>
          <c:idx val="0"/>
          <c:order val="0"/>
          <c:tx>
            <c:strRef>
              <c:f>Summary!$B$5</c:f>
              <c:strCache>
                <c:ptCount val="1"/>
                <c:pt idx="0">
                  <c:v>Lafayette College</c:v>
                </c:pt>
              </c:strCache>
            </c:strRef>
          </c:tx>
          <c:spPr>
            <a:solidFill>
              <a:srgbClr val="672433"/>
            </a:solidFill>
          </c:spPr>
          <c:dLbls>
            <c:spPr>
              <a:noFill/>
            </c:spPr>
            <c:txPr>
              <a:bodyPr/>
              <a:lstStyle/>
              <a:p>
                <a:pPr>
                  <a:defRPr>
                    <a:solidFill>
                      <a:schemeClr val="bg1"/>
                    </a:solidFill>
                  </a:defRPr>
                </a:pPr>
                <a:endParaRPr lang="en-US"/>
              </a:p>
            </c:txPr>
            <c:showVal val="1"/>
          </c:dLbls>
          <c:cat>
            <c:strRef>
              <c:f>Summary!$A$6</c:f>
              <c:strCache>
                <c:ptCount val="1"/>
                <c:pt idx="0">
                  <c:v>DKE House Renovation</c:v>
                </c:pt>
              </c:strCache>
            </c:strRef>
          </c:cat>
          <c:val>
            <c:numRef>
              <c:f>Summary!$B$6</c:f>
              <c:numCache>
                <c:formatCode>"$"#,##0_);[Red]\("$"#,##0\)</c:formatCode>
                <c:ptCount val="1"/>
                <c:pt idx="0">
                  <c:v>2750000</c:v>
                </c:pt>
              </c:numCache>
            </c:numRef>
          </c:val>
        </c:ser>
        <c:ser>
          <c:idx val="1"/>
          <c:order val="1"/>
          <c:tx>
            <c:strRef>
              <c:f>Summary!$C$5</c:f>
              <c:strCache>
                <c:ptCount val="1"/>
                <c:pt idx="0">
                  <c:v>DKE</c:v>
                </c:pt>
              </c:strCache>
            </c:strRef>
          </c:tx>
          <c:spPr>
            <a:solidFill>
              <a:srgbClr val="9E1B32"/>
            </a:solidFill>
          </c:spPr>
          <c:dLbls>
            <c:txPr>
              <a:bodyPr/>
              <a:lstStyle/>
              <a:p>
                <a:pPr>
                  <a:defRPr>
                    <a:solidFill>
                      <a:schemeClr val="bg1"/>
                    </a:solidFill>
                  </a:defRPr>
                </a:pPr>
                <a:endParaRPr lang="en-US"/>
              </a:p>
            </c:txPr>
            <c:showVal val="1"/>
          </c:dLbls>
          <c:cat>
            <c:strRef>
              <c:f>Summary!$A$6</c:f>
              <c:strCache>
                <c:ptCount val="1"/>
                <c:pt idx="0">
                  <c:v>DKE House Renovation</c:v>
                </c:pt>
              </c:strCache>
            </c:strRef>
          </c:cat>
          <c:val>
            <c:numRef>
              <c:f>Summary!$C$6</c:f>
              <c:numCache>
                <c:formatCode>"$"#,##0_);[Red]\("$"#,##0\)</c:formatCode>
                <c:ptCount val="1"/>
                <c:pt idx="0">
                  <c:v>1600000</c:v>
                </c:pt>
              </c:numCache>
            </c:numRef>
          </c:val>
        </c:ser>
        <c:gapWidth val="75"/>
        <c:overlap val="100"/>
        <c:axId val="57950592"/>
        <c:axId val="57952128"/>
      </c:barChart>
      <c:catAx>
        <c:axId val="57950592"/>
        <c:scaling>
          <c:orientation val="minMax"/>
        </c:scaling>
        <c:delete val="1"/>
        <c:axPos val="l"/>
        <c:majorTickMark val="none"/>
        <c:tickLblPos val="none"/>
        <c:crossAx val="57952128"/>
        <c:crosses val="autoZero"/>
        <c:auto val="1"/>
        <c:lblAlgn val="ctr"/>
        <c:lblOffset val="100"/>
      </c:catAx>
      <c:valAx>
        <c:axId val="57952128"/>
        <c:scaling>
          <c:orientation val="minMax"/>
        </c:scaling>
        <c:axPos val="b"/>
        <c:majorGridlines/>
        <c:numFmt formatCode="&quot;$&quot;#,##0_);[Red]\(&quot;$&quot;#,##0\)" sourceLinked="1"/>
        <c:majorTickMark val="none"/>
        <c:tickLblPos val="nextTo"/>
        <c:spPr>
          <a:ln w="9525">
            <a:noFill/>
          </a:ln>
        </c:spPr>
        <c:crossAx val="57950592"/>
        <c:crosses val="autoZero"/>
        <c:crossBetween val="between"/>
        <c:majorUnit val="1250000"/>
      </c:valAx>
    </c:plotArea>
    <c:legend>
      <c:legendPos val="b"/>
      <c:layout/>
    </c:legend>
    <c:plotVisOnly val="1"/>
  </c:chart>
  <c:txPr>
    <a:bodyPr/>
    <a:lstStyle/>
    <a:p>
      <a:pPr>
        <a:defRPr>
          <a:latin typeface="Georgia" pitchFamily="18" charset="0"/>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DKE 160th Anniversary Campaign </a:t>
            </a:r>
          </a:p>
          <a:p>
            <a:pPr>
              <a:defRPr/>
            </a:pPr>
            <a:r>
              <a:rPr lang="en-US"/>
              <a:t>Fundraising Progress</a:t>
            </a:r>
          </a:p>
        </c:rich>
      </c:tx>
      <c:layout/>
    </c:title>
    <c:plotArea>
      <c:layout/>
      <c:barChart>
        <c:barDir val="bar"/>
        <c:grouping val="stacked"/>
        <c:ser>
          <c:idx val="1"/>
          <c:order val="0"/>
          <c:tx>
            <c:strRef>
              <c:f>Summary!$B$3</c:f>
              <c:strCache>
                <c:ptCount val="1"/>
                <c:pt idx="0">
                  <c:v>Committed</c:v>
                </c:pt>
              </c:strCache>
            </c:strRef>
          </c:tx>
          <c:spPr>
            <a:solidFill>
              <a:srgbClr val="0046AD"/>
            </a:solidFill>
          </c:spPr>
          <c:dLbls>
            <c:txPr>
              <a:bodyPr/>
              <a:lstStyle/>
              <a:p>
                <a:pPr>
                  <a:defRPr>
                    <a:solidFill>
                      <a:schemeClr val="bg1"/>
                    </a:solidFill>
                  </a:defRPr>
                </a:pPr>
                <a:endParaRPr lang="en-US"/>
              </a:p>
            </c:txPr>
            <c:showVal val="1"/>
          </c:dLbls>
          <c:cat>
            <c:strRef>
              <c:f>Summary!$A$4</c:f>
              <c:strCache>
                <c:ptCount val="1"/>
                <c:pt idx="0">
                  <c:v>Progress as of 7/22/13</c:v>
                </c:pt>
              </c:strCache>
            </c:strRef>
          </c:cat>
          <c:val>
            <c:numRef>
              <c:f>Summary!$B$4</c:f>
              <c:numCache>
                <c:formatCode>"$"#,##0_);[Red]\("$"#,##0\)</c:formatCode>
                <c:ptCount val="1"/>
                <c:pt idx="0">
                  <c:v>355000</c:v>
                </c:pt>
              </c:numCache>
            </c:numRef>
          </c:val>
        </c:ser>
        <c:ser>
          <c:idx val="2"/>
          <c:order val="1"/>
          <c:tx>
            <c:strRef>
              <c:f>Summary!$C$3</c:f>
              <c:strCache>
                <c:ptCount val="1"/>
                <c:pt idx="0">
                  <c:v>Pending Commitments</c:v>
                </c:pt>
              </c:strCache>
            </c:strRef>
          </c:tx>
          <c:spPr>
            <a:solidFill>
              <a:srgbClr val="F4AA00"/>
            </a:solidFill>
          </c:spPr>
          <c:dLbls>
            <c:txPr>
              <a:bodyPr/>
              <a:lstStyle/>
              <a:p>
                <a:pPr>
                  <a:defRPr>
                    <a:solidFill>
                      <a:schemeClr val="bg1"/>
                    </a:solidFill>
                  </a:defRPr>
                </a:pPr>
                <a:endParaRPr lang="en-US"/>
              </a:p>
            </c:txPr>
            <c:showVal val="1"/>
          </c:dLbls>
          <c:cat>
            <c:strRef>
              <c:f>Summary!$A$4</c:f>
              <c:strCache>
                <c:ptCount val="1"/>
                <c:pt idx="0">
                  <c:v>Progress as of 7/22/13</c:v>
                </c:pt>
              </c:strCache>
            </c:strRef>
          </c:cat>
          <c:val>
            <c:numRef>
              <c:f>Summary!$C$4</c:f>
              <c:numCache>
                <c:formatCode>"$"#,##0_);[Red]\("$"#,##0\)</c:formatCode>
                <c:ptCount val="1"/>
                <c:pt idx="0">
                  <c:v>190000</c:v>
                </c:pt>
              </c:numCache>
            </c:numRef>
          </c:val>
        </c:ser>
        <c:ser>
          <c:idx val="0"/>
          <c:order val="2"/>
          <c:tx>
            <c:strRef>
              <c:f>Summary!$E$3</c:f>
              <c:strCache>
                <c:ptCount val="1"/>
                <c:pt idx="0">
                  <c:v>Remaining 2013 Target</c:v>
                </c:pt>
              </c:strCache>
            </c:strRef>
          </c:tx>
          <c:spPr>
            <a:solidFill>
              <a:srgbClr val="9E1B32"/>
            </a:solidFill>
          </c:spPr>
          <c:dLbls>
            <c:txPr>
              <a:bodyPr/>
              <a:lstStyle/>
              <a:p>
                <a:pPr>
                  <a:defRPr>
                    <a:solidFill>
                      <a:schemeClr val="bg1"/>
                    </a:solidFill>
                  </a:defRPr>
                </a:pPr>
                <a:endParaRPr lang="en-US"/>
              </a:p>
            </c:txPr>
            <c:showVal val="1"/>
          </c:dLbls>
          <c:cat>
            <c:strRef>
              <c:f>Summary!$A$4</c:f>
              <c:strCache>
                <c:ptCount val="1"/>
                <c:pt idx="0">
                  <c:v>Progress as of 7/22/13</c:v>
                </c:pt>
              </c:strCache>
            </c:strRef>
          </c:cat>
          <c:val>
            <c:numRef>
              <c:f>Summary!$E$4</c:f>
              <c:numCache>
                <c:formatCode>"$"#,##0_);[Red]\("$"#,##0\)</c:formatCode>
                <c:ptCount val="1"/>
                <c:pt idx="0">
                  <c:v>453250</c:v>
                </c:pt>
              </c:numCache>
            </c:numRef>
          </c:val>
        </c:ser>
        <c:ser>
          <c:idx val="3"/>
          <c:order val="3"/>
          <c:tx>
            <c:strRef>
              <c:f>Summary!$F$3</c:f>
              <c:strCache>
                <c:ptCount val="1"/>
                <c:pt idx="0">
                  <c:v>Future 160th Goal</c:v>
                </c:pt>
              </c:strCache>
            </c:strRef>
          </c:tx>
          <c:spPr>
            <a:solidFill>
              <a:srgbClr val="00B050"/>
            </a:solidFill>
          </c:spPr>
          <c:dLbls>
            <c:txPr>
              <a:bodyPr/>
              <a:lstStyle/>
              <a:p>
                <a:pPr>
                  <a:defRPr>
                    <a:solidFill>
                      <a:schemeClr val="bg1"/>
                    </a:solidFill>
                  </a:defRPr>
                </a:pPr>
                <a:endParaRPr lang="en-US"/>
              </a:p>
            </c:txPr>
            <c:showVal val="1"/>
          </c:dLbls>
          <c:val>
            <c:numRef>
              <c:f>Summary!$F$4</c:f>
              <c:numCache>
                <c:formatCode>"$"#,##0_);[Red]\("$"#,##0\)</c:formatCode>
                <c:ptCount val="1"/>
                <c:pt idx="0">
                  <c:v>920000</c:v>
                </c:pt>
              </c:numCache>
            </c:numRef>
          </c:val>
        </c:ser>
        <c:gapWidth val="75"/>
        <c:overlap val="100"/>
        <c:axId val="58471936"/>
        <c:axId val="58473472"/>
      </c:barChart>
      <c:catAx>
        <c:axId val="58471936"/>
        <c:scaling>
          <c:orientation val="minMax"/>
        </c:scaling>
        <c:delete val="1"/>
        <c:axPos val="l"/>
        <c:majorTickMark val="none"/>
        <c:tickLblPos val="none"/>
        <c:crossAx val="58473472"/>
        <c:crosses val="autoZero"/>
        <c:auto val="1"/>
        <c:lblAlgn val="ctr"/>
        <c:lblOffset val="100"/>
      </c:catAx>
      <c:valAx>
        <c:axId val="58473472"/>
        <c:scaling>
          <c:orientation val="minMax"/>
          <c:max val="2250000"/>
          <c:min val="0"/>
        </c:scaling>
        <c:axPos val="b"/>
        <c:majorGridlines/>
        <c:numFmt formatCode="&quot;$&quot;#,##0_);[Red]\(&quot;$&quot;#,##0\)" sourceLinked="1"/>
        <c:majorTickMark val="none"/>
        <c:tickLblPos val="nextTo"/>
        <c:spPr>
          <a:ln w="9525">
            <a:noFill/>
          </a:ln>
        </c:spPr>
        <c:crossAx val="58471936"/>
        <c:crosses val="autoZero"/>
        <c:crossBetween val="between"/>
      </c:valAx>
    </c:plotArea>
    <c:legend>
      <c:legendPos val="b"/>
      <c:layout/>
    </c:legend>
    <c:plotVisOnly val="1"/>
  </c:chart>
  <c:txPr>
    <a:bodyPr/>
    <a:lstStyle/>
    <a:p>
      <a:pPr>
        <a:defRPr>
          <a:latin typeface="Georgia" pitchFamily="18" charset="0"/>
        </a:defRPr>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D91A87-7DEF-4728-A3E9-C204FDDD96A1}" type="doc">
      <dgm:prSet loTypeId="urn:microsoft.com/office/officeart/2005/8/layout/pyramid3" loCatId="pyramid" qsTypeId="urn:microsoft.com/office/officeart/2005/8/quickstyle/simple5" qsCatId="simple" csTypeId="urn:microsoft.com/office/officeart/2005/8/colors/accent1_2" csCatId="accent1" phldr="1"/>
      <dgm:spPr/>
      <dgm:t>
        <a:bodyPr/>
        <a:lstStyle/>
        <a:p>
          <a:endParaRPr lang="en-US"/>
        </a:p>
      </dgm:t>
    </dgm:pt>
    <dgm:pt modelId="{2DA98A13-590F-42CF-82B1-12874E7DC637}">
      <dgm:prSet phldrT="[Text]" custT="1"/>
      <dgm:spPr/>
      <dgm:t>
        <a:bodyPr/>
        <a:lstStyle/>
        <a:p>
          <a:r>
            <a:rPr lang="en-US" sz="4400" b="1" cap="none" spc="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Vision </a:t>
          </a:r>
          <a:r>
            <a:rPr lang="en-US" sz="4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Statement</a:t>
          </a:r>
          <a:endParaRPr lang="en-US" sz="4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BA938113-822C-447B-A027-0BBECB4FB051}" type="parTrans" cxnId="{D8EAE639-2A2C-4952-A36A-8E311EA8CDDA}">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C7349D1D-5B27-4387-BD46-207E5BA7A90B}" type="sibTrans" cxnId="{D8EAE639-2A2C-4952-A36A-8E311EA8CDDA}">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3E0F82E3-C0A2-4BB9-858D-C7EDF80190EE}">
      <dgm:prSet phldrT="[Text]"/>
      <dgm:spPr/>
      <dgm:t>
        <a:bodyPr/>
        <a:lstStyle/>
        <a:p>
          <a:r>
            <a:rPr lang="en-US"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Mission</a:t>
          </a:r>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CD8111A3-6A30-4776-BFFC-FE391B3F1F48}" type="parTrans" cxnId="{8BB24FA7-0A5B-41DB-BE79-7C52FC8A7175}">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2132372C-BF6F-4B04-9727-44B49CFA6A16}" type="sibTrans" cxnId="{8BB24FA7-0A5B-41DB-BE79-7C52FC8A7175}">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5407C03D-B2C3-40E0-920A-95B02E8F4630}">
      <dgm:prSet phldrT="[Text]"/>
      <dgm:spPr/>
      <dgm:t>
        <a:bodyPr/>
        <a:lstStyle/>
        <a:p>
          <a:r>
            <a:rPr lang="en-US"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Strategic Initiatives</a:t>
          </a:r>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07782424-E54A-4773-AE92-3A6B1C23EB65}" type="parTrans" cxnId="{36E4DA82-F00B-4470-9029-3D6C75312B28}">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FB29F7A1-FA2A-4B54-890C-109A5779288D}" type="sibTrans" cxnId="{36E4DA82-F00B-4470-9029-3D6C75312B28}">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3787EBF-64CA-4490-AF47-3F004287860C}">
      <dgm:prSet/>
      <dgm:spPr/>
      <dgm:t>
        <a:bodyPr/>
        <a:lstStyle/>
        <a:p>
          <a:r>
            <a:rPr lang="en-US"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Goals</a:t>
          </a:r>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ECC434E6-DAB0-44C6-8B13-76D89F3FB04E}" type="parTrans" cxnId="{BB60CC4C-E0B4-48FC-A06C-F9232EB914D4}">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D378E5CB-26F2-4CA1-82F7-28292247761D}" type="sibTrans" cxnId="{BB60CC4C-E0B4-48FC-A06C-F9232EB914D4}">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AE3FBEFB-3232-4920-B10B-2D5757CDF16A}">
      <dgm:prSet/>
      <dgm:spPr/>
      <dgm:t>
        <a:bodyPr/>
        <a:lstStyle/>
        <a:p>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0367787-AFDB-40E2-9BA2-C76CE665C370}" type="sibTrans" cxnId="{CE20CE6E-195B-4764-B130-E26599597963}">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5C00A4FF-BD5F-4F58-8379-1E352C0AD333}" type="parTrans" cxnId="{CE20CE6E-195B-4764-B130-E26599597963}">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BDFA3160-7AB0-4F57-B422-64FABA3B4E44}" type="pres">
      <dgm:prSet presAssocID="{E5D91A87-7DEF-4728-A3E9-C204FDDD96A1}" presName="Name0" presStyleCnt="0">
        <dgm:presLayoutVars>
          <dgm:dir/>
          <dgm:animLvl val="lvl"/>
          <dgm:resizeHandles val="exact"/>
        </dgm:presLayoutVars>
      </dgm:prSet>
      <dgm:spPr/>
      <dgm:t>
        <a:bodyPr/>
        <a:lstStyle/>
        <a:p>
          <a:endParaRPr lang="en-US"/>
        </a:p>
      </dgm:t>
    </dgm:pt>
    <dgm:pt modelId="{8A7D9FE8-8356-42E0-8D59-67F4E042BFD3}" type="pres">
      <dgm:prSet presAssocID="{2DA98A13-590F-42CF-82B1-12874E7DC637}" presName="Name8" presStyleCnt="0"/>
      <dgm:spPr/>
    </dgm:pt>
    <dgm:pt modelId="{0D7BE6CC-44C2-48F7-82A7-96A37AD26787}" type="pres">
      <dgm:prSet presAssocID="{2DA98A13-590F-42CF-82B1-12874E7DC637}" presName="level" presStyleLbl="node1" presStyleIdx="0" presStyleCnt="5">
        <dgm:presLayoutVars>
          <dgm:chMax val="1"/>
          <dgm:bulletEnabled val="1"/>
        </dgm:presLayoutVars>
      </dgm:prSet>
      <dgm:spPr/>
      <dgm:t>
        <a:bodyPr/>
        <a:lstStyle/>
        <a:p>
          <a:endParaRPr lang="en-US"/>
        </a:p>
      </dgm:t>
    </dgm:pt>
    <dgm:pt modelId="{64C9BEBC-527A-4F28-BAE1-0BD4B059AE4B}" type="pres">
      <dgm:prSet presAssocID="{2DA98A13-590F-42CF-82B1-12874E7DC637}" presName="levelTx" presStyleLbl="revTx" presStyleIdx="0" presStyleCnt="0">
        <dgm:presLayoutVars>
          <dgm:chMax val="1"/>
          <dgm:bulletEnabled val="1"/>
        </dgm:presLayoutVars>
      </dgm:prSet>
      <dgm:spPr/>
      <dgm:t>
        <a:bodyPr/>
        <a:lstStyle/>
        <a:p>
          <a:endParaRPr lang="en-US"/>
        </a:p>
      </dgm:t>
    </dgm:pt>
    <dgm:pt modelId="{124E035B-0A7A-4069-8422-56BF3D517357}" type="pres">
      <dgm:prSet presAssocID="{3E0F82E3-C0A2-4BB9-858D-C7EDF80190EE}" presName="Name8" presStyleCnt="0"/>
      <dgm:spPr/>
    </dgm:pt>
    <dgm:pt modelId="{858E0DED-53EC-4925-B189-AF16A77522E4}" type="pres">
      <dgm:prSet presAssocID="{3E0F82E3-C0A2-4BB9-858D-C7EDF80190EE}" presName="level" presStyleLbl="node1" presStyleIdx="1" presStyleCnt="5">
        <dgm:presLayoutVars>
          <dgm:chMax val="1"/>
          <dgm:bulletEnabled val="1"/>
        </dgm:presLayoutVars>
      </dgm:prSet>
      <dgm:spPr/>
      <dgm:t>
        <a:bodyPr/>
        <a:lstStyle/>
        <a:p>
          <a:endParaRPr lang="en-US"/>
        </a:p>
      </dgm:t>
    </dgm:pt>
    <dgm:pt modelId="{9C246011-B6AF-4131-99D2-D69E20B63CF2}" type="pres">
      <dgm:prSet presAssocID="{3E0F82E3-C0A2-4BB9-858D-C7EDF80190EE}" presName="levelTx" presStyleLbl="revTx" presStyleIdx="0" presStyleCnt="0">
        <dgm:presLayoutVars>
          <dgm:chMax val="1"/>
          <dgm:bulletEnabled val="1"/>
        </dgm:presLayoutVars>
      </dgm:prSet>
      <dgm:spPr/>
      <dgm:t>
        <a:bodyPr/>
        <a:lstStyle/>
        <a:p>
          <a:endParaRPr lang="en-US"/>
        </a:p>
      </dgm:t>
    </dgm:pt>
    <dgm:pt modelId="{134E0368-11FD-4332-B7CB-775709ACEC80}" type="pres">
      <dgm:prSet presAssocID="{5407C03D-B2C3-40E0-920A-95B02E8F4630}" presName="Name8" presStyleCnt="0"/>
      <dgm:spPr/>
    </dgm:pt>
    <dgm:pt modelId="{ECADA047-E970-49F1-9D66-AFC5E9164870}" type="pres">
      <dgm:prSet presAssocID="{5407C03D-B2C3-40E0-920A-95B02E8F4630}" presName="level" presStyleLbl="node1" presStyleIdx="2" presStyleCnt="5">
        <dgm:presLayoutVars>
          <dgm:chMax val="1"/>
          <dgm:bulletEnabled val="1"/>
        </dgm:presLayoutVars>
      </dgm:prSet>
      <dgm:spPr/>
      <dgm:t>
        <a:bodyPr/>
        <a:lstStyle/>
        <a:p>
          <a:endParaRPr lang="en-US"/>
        </a:p>
      </dgm:t>
    </dgm:pt>
    <dgm:pt modelId="{7B7EA435-007F-4F9C-BC1E-8B5F74088CF5}" type="pres">
      <dgm:prSet presAssocID="{5407C03D-B2C3-40E0-920A-95B02E8F4630}" presName="levelTx" presStyleLbl="revTx" presStyleIdx="0" presStyleCnt="0">
        <dgm:presLayoutVars>
          <dgm:chMax val="1"/>
          <dgm:bulletEnabled val="1"/>
        </dgm:presLayoutVars>
      </dgm:prSet>
      <dgm:spPr/>
      <dgm:t>
        <a:bodyPr/>
        <a:lstStyle/>
        <a:p>
          <a:endParaRPr lang="en-US"/>
        </a:p>
      </dgm:t>
    </dgm:pt>
    <dgm:pt modelId="{5456A7E8-E42B-4B51-A46C-836A73D73A6C}" type="pres">
      <dgm:prSet presAssocID="{43787EBF-64CA-4490-AF47-3F004287860C}" presName="Name8" presStyleCnt="0"/>
      <dgm:spPr/>
    </dgm:pt>
    <dgm:pt modelId="{8A28AC79-9781-4A5A-92E0-904212F347B5}" type="pres">
      <dgm:prSet presAssocID="{43787EBF-64CA-4490-AF47-3F004287860C}" presName="level" presStyleLbl="node1" presStyleIdx="3" presStyleCnt="5">
        <dgm:presLayoutVars>
          <dgm:chMax val="1"/>
          <dgm:bulletEnabled val="1"/>
        </dgm:presLayoutVars>
      </dgm:prSet>
      <dgm:spPr/>
      <dgm:t>
        <a:bodyPr/>
        <a:lstStyle/>
        <a:p>
          <a:endParaRPr lang="en-US"/>
        </a:p>
      </dgm:t>
    </dgm:pt>
    <dgm:pt modelId="{825450B9-D71A-4AED-8112-BE63C8D3E701}" type="pres">
      <dgm:prSet presAssocID="{43787EBF-64CA-4490-AF47-3F004287860C}" presName="levelTx" presStyleLbl="revTx" presStyleIdx="0" presStyleCnt="0">
        <dgm:presLayoutVars>
          <dgm:chMax val="1"/>
          <dgm:bulletEnabled val="1"/>
        </dgm:presLayoutVars>
      </dgm:prSet>
      <dgm:spPr/>
      <dgm:t>
        <a:bodyPr/>
        <a:lstStyle/>
        <a:p>
          <a:endParaRPr lang="en-US"/>
        </a:p>
      </dgm:t>
    </dgm:pt>
    <dgm:pt modelId="{239146CC-6BC6-4E7E-A750-1A1047F18DA8}" type="pres">
      <dgm:prSet presAssocID="{AE3FBEFB-3232-4920-B10B-2D5757CDF16A}" presName="Name8" presStyleCnt="0"/>
      <dgm:spPr/>
    </dgm:pt>
    <dgm:pt modelId="{A19FBC8F-A1F1-4860-8904-4A520B1346FB}" type="pres">
      <dgm:prSet presAssocID="{AE3FBEFB-3232-4920-B10B-2D5757CDF16A}" presName="level" presStyleLbl="node1" presStyleIdx="4" presStyleCnt="5">
        <dgm:presLayoutVars>
          <dgm:chMax val="1"/>
          <dgm:bulletEnabled val="1"/>
        </dgm:presLayoutVars>
      </dgm:prSet>
      <dgm:spPr/>
      <dgm:t>
        <a:bodyPr/>
        <a:lstStyle/>
        <a:p>
          <a:endParaRPr lang="en-US"/>
        </a:p>
      </dgm:t>
    </dgm:pt>
    <dgm:pt modelId="{53DA2A8B-2ACC-4BF4-B915-01A0966ED7B3}" type="pres">
      <dgm:prSet presAssocID="{AE3FBEFB-3232-4920-B10B-2D5757CDF16A}" presName="levelTx" presStyleLbl="revTx" presStyleIdx="0" presStyleCnt="0">
        <dgm:presLayoutVars>
          <dgm:chMax val="1"/>
          <dgm:bulletEnabled val="1"/>
        </dgm:presLayoutVars>
      </dgm:prSet>
      <dgm:spPr/>
      <dgm:t>
        <a:bodyPr/>
        <a:lstStyle/>
        <a:p>
          <a:endParaRPr lang="en-US"/>
        </a:p>
      </dgm:t>
    </dgm:pt>
  </dgm:ptLst>
  <dgm:cxnLst>
    <dgm:cxn modelId="{1A0AADD9-0E13-409B-8CF9-A174954BA5F1}" type="presOf" srcId="{AE3FBEFB-3232-4920-B10B-2D5757CDF16A}" destId="{53DA2A8B-2ACC-4BF4-B915-01A0966ED7B3}" srcOrd="1" destOrd="0" presId="urn:microsoft.com/office/officeart/2005/8/layout/pyramid3"/>
    <dgm:cxn modelId="{EF7782F0-62D8-4EC5-80DF-EB98F1A6E0C8}" type="presOf" srcId="{5407C03D-B2C3-40E0-920A-95B02E8F4630}" destId="{ECADA047-E970-49F1-9D66-AFC5E9164870}" srcOrd="0" destOrd="0" presId="urn:microsoft.com/office/officeart/2005/8/layout/pyramid3"/>
    <dgm:cxn modelId="{CE20CE6E-195B-4764-B130-E26599597963}" srcId="{E5D91A87-7DEF-4728-A3E9-C204FDDD96A1}" destId="{AE3FBEFB-3232-4920-B10B-2D5757CDF16A}" srcOrd="4" destOrd="0" parTransId="{5C00A4FF-BD5F-4F58-8379-1E352C0AD333}" sibTransId="{40367787-AFDB-40E2-9BA2-C76CE665C370}"/>
    <dgm:cxn modelId="{95A90CA9-0E3A-4267-82E4-F84E66ED8FC0}" type="presOf" srcId="{2DA98A13-590F-42CF-82B1-12874E7DC637}" destId="{64C9BEBC-527A-4F28-BAE1-0BD4B059AE4B}" srcOrd="1" destOrd="0" presId="urn:microsoft.com/office/officeart/2005/8/layout/pyramid3"/>
    <dgm:cxn modelId="{B71DED14-EF92-46E6-8C99-48077C8024CD}" type="presOf" srcId="{43787EBF-64CA-4490-AF47-3F004287860C}" destId="{825450B9-D71A-4AED-8112-BE63C8D3E701}" srcOrd="1" destOrd="0" presId="urn:microsoft.com/office/officeart/2005/8/layout/pyramid3"/>
    <dgm:cxn modelId="{D8EAE639-2A2C-4952-A36A-8E311EA8CDDA}" srcId="{E5D91A87-7DEF-4728-A3E9-C204FDDD96A1}" destId="{2DA98A13-590F-42CF-82B1-12874E7DC637}" srcOrd="0" destOrd="0" parTransId="{BA938113-822C-447B-A027-0BBECB4FB051}" sibTransId="{C7349D1D-5B27-4387-BD46-207E5BA7A90B}"/>
    <dgm:cxn modelId="{36E4DA82-F00B-4470-9029-3D6C75312B28}" srcId="{E5D91A87-7DEF-4728-A3E9-C204FDDD96A1}" destId="{5407C03D-B2C3-40E0-920A-95B02E8F4630}" srcOrd="2" destOrd="0" parTransId="{07782424-E54A-4773-AE92-3A6B1C23EB65}" sibTransId="{FB29F7A1-FA2A-4B54-890C-109A5779288D}"/>
    <dgm:cxn modelId="{83364D51-537F-4068-96C3-EDD32F353D50}" type="presOf" srcId="{E5D91A87-7DEF-4728-A3E9-C204FDDD96A1}" destId="{BDFA3160-7AB0-4F57-B422-64FABA3B4E44}" srcOrd="0" destOrd="0" presId="urn:microsoft.com/office/officeart/2005/8/layout/pyramid3"/>
    <dgm:cxn modelId="{FF86239A-0F1C-427D-BFC6-1C37702AA305}" type="presOf" srcId="{AE3FBEFB-3232-4920-B10B-2D5757CDF16A}" destId="{A19FBC8F-A1F1-4860-8904-4A520B1346FB}" srcOrd="0" destOrd="0" presId="urn:microsoft.com/office/officeart/2005/8/layout/pyramid3"/>
    <dgm:cxn modelId="{51B56009-ECAC-4447-A0C7-EE78F93D9B14}" type="presOf" srcId="{3E0F82E3-C0A2-4BB9-858D-C7EDF80190EE}" destId="{9C246011-B6AF-4131-99D2-D69E20B63CF2}" srcOrd="1" destOrd="0" presId="urn:microsoft.com/office/officeart/2005/8/layout/pyramid3"/>
    <dgm:cxn modelId="{BB60CC4C-E0B4-48FC-A06C-F9232EB914D4}" srcId="{E5D91A87-7DEF-4728-A3E9-C204FDDD96A1}" destId="{43787EBF-64CA-4490-AF47-3F004287860C}" srcOrd="3" destOrd="0" parTransId="{ECC434E6-DAB0-44C6-8B13-76D89F3FB04E}" sibTransId="{D378E5CB-26F2-4CA1-82F7-28292247761D}"/>
    <dgm:cxn modelId="{8BB24FA7-0A5B-41DB-BE79-7C52FC8A7175}" srcId="{E5D91A87-7DEF-4728-A3E9-C204FDDD96A1}" destId="{3E0F82E3-C0A2-4BB9-858D-C7EDF80190EE}" srcOrd="1" destOrd="0" parTransId="{CD8111A3-6A30-4776-BFFC-FE391B3F1F48}" sibTransId="{2132372C-BF6F-4B04-9727-44B49CFA6A16}"/>
    <dgm:cxn modelId="{656A09BC-3FC6-4FC4-B0F9-17F07C81C2F4}" type="presOf" srcId="{5407C03D-B2C3-40E0-920A-95B02E8F4630}" destId="{7B7EA435-007F-4F9C-BC1E-8B5F74088CF5}" srcOrd="1" destOrd="0" presId="urn:microsoft.com/office/officeart/2005/8/layout/pyramid3"/>
    <dgm:cxn modelId="{FD5F227F-40D0-452D-BE4E-571149B059D1}" type="presOf" srcId="{2DA98A13-590F-42CF-82B1-12874E7DC637}" destId="{0D7BE6CC-44C2-48F7-82A7-96A37AD26787}" srcOrd="0" destOrd="0" presId="urn:microsoft.com/office/officeart/2005/8/layout/pyramid3"/>
    <dgm:cxn modelId="{A93F4F29-9169-43B1-96AE-E607ABFFF9A4}" type="presOf" srcId="{43787EBF-64CA-4490-AF47-3F004287860C}" destId="{8A28AC79-9781-4A5A-92E0-904212F347B5}" srcOrd="0" destOrd="0" presId="urn:microsoft.com/office/officeart/2005/8/layout/pyramid3"/>
    <dgm:cxn modelId="{7E1D8193-7485-41F3-A213-EFCE1AC5A614}" type="presOf" srcId="{3E0F82E3-C0A2-4BB9-858D-C7EDF80190EE}" destId="{858E0DED-53EC-4925-B189-AF16A77522E4}" srcOrd="0" destOrd="0" presId="urn:microsoft.com/office/officeart/2005/8/layout/pyramid3"/>
    <dgm:cxn modelId="{FA3682A4-A073-45C4-84F5-098546809815}" type="presParOf" srcId="{BDFA3160-7AB0-4F57-B422-64FABA3B4E44}" destId="{8A7D9FE8-8356-42E0-8D59-67F4E042BFD3}" srcOrd="0" destOrd="0" presId="urn:microsoft.com/office/officeart/2005/8/layout/pyramid3"/>
    <dgm:cxn modelId="{1D2183D7-1710-4153-9711-28C22B4CF6C7}" type="presParOf" srcId="{8A7D9FE8-8356-42E0-8D59-67F4E042BFD3}" destId="{0D7BE6CC-44C2-48F7-82A7-96A37AD26787}" srcOrd="0" destOrd="0" presId="urn:microsoft.com/office/officeart/2005/8/layout/pyramid3"/>
    <dgm:cxn modelId="{9421C8EF-FD70-4144-871C-62B9E016FAF1}" type="presParOf" srcId="{8A7D9FE8-8356-42E0-8D59-67F4E042BFD3}" destId="{64C9BEBC-527A-4F28-BAE1-0BD4B059AE4B}" srcOrd="1" destOrd="0" presId="urn:microsoft.com/office/officeart/2005/8/layout/pyramid3"/>
    <dgm:cxn modelId="{F18374FE-0642-4704-BD9D-0F3C745153E9}" type="presParOf" srcId="{BDFA3160-7AB0-4F57-B422-64FABA3B4E44}" destId="{124E035B-0A7A-4069-8422-56BF3D517357}" srcOrd="1" destOrd="0" presId="urn:microsoft.com/office/officeart/2005/8/layout/pyramid3"/>
    <dgm:cxn modelId="{FB112F13-6564-4113-AF84-EEF3927D8AC1}" type="presParOf" srcId="{124E035B-0A7A-4069-8422-56BF3D517357}" destId="{858E0DED-53EC-4925-B189-AF16A77522E4}" srcOrd="0" destOrd="0" presId="urn:microsoft.com/office/officeart/2005/8/layout/pyramid3"/>
    <dgm:cxn modelId="{3033CF87-3DFA-4E8D-ABA7-B2768789A48D}" type="presParOf" srcId="{124E035B-0A7A-4069-8422-56BF3D517357}" destId="{9C246011-B6AF-4131-99D2-D69E20B63CF2}" srcOrd="1" destOrd="0" presId="urn:microsoft.com/office/officeart/2005/8/layout/pyramid3"/>
    <dgm:cxn modelId="{0FF97EE5-255C-44EB-B63D-6D620ECBCDB2}" type="presParOf" srcId="{BDFA3160-7AB0-4F57-B422-64FABA3B4E44}" destId="{134E0368-11FD-4332-B7CB-775709ACEC80}" srcOrd="2" destOrd="0" presId="urn:microsoft.com/office/officeart/2005/8/layout/pyramid3"/>
    <dgm:cxn modelId="{8D51C1A9-F8F0-444A-93DD-BA8738F3BAEF}" type="presParOf" srcId="{134E0368-11FD-4332-B7CB-775709ACEC80}" destId="{ECADA047-E970-49F1-9D66-AFC5E9164870}" srcOrd="0" destOrd="0" presId="urn:microsoft.com/office/officeart/2005/8/layout/pyramid3"/>
    <dgm:cxn modelId="{74515044-A521-466C-B429-33FE584EEAB2}" type="presParOf" srcId="{134E0368-11FD-4332-B7CB-775709ACEC80}" destId="{7B7EA435-007F-4F9C-BC1E-8B5F74088CF5}" srcOrd="1" destOrd="0" presId="urn:microsoft.com/office/officeart/2005/8/layout/pyramid3"/>
    <dgm:cxn modelId="{3698AE71-E168-421D-A155-E2354CABDE6C}" type="presParOf" srcId="{BDFA3160-7AB0-4F57-B422-64FABA3B4E44}" destId="{5456A7E8-E42B-4B51-A46C-836A73D73A6C}" srcOrd="3" destOrd="0" presId="urn:microsoft.com/office/officeart/2005/8/layout/pyramid3"/>
    <dgm:cxn modelId="{4B95D569-2BEE-4D14-B962-A6CDA4E3A193}" type="presParOf" srcId="{5456A7E8-E42B-4B51-A46C-836A73D73A6C}" destId="{8A28AC79-9781-4A5A-92E0-904212F347B5}" srcOrd="0" destOrd="0" presId="urn:microsoft.com/office/officeart/2005/8/layout/pyramid3"/>
    <dgm:cxn modelId="{59BE7358-EBCC-4BDF-8D4D-BF61B393EA0A}" type="presParOf" srcId="{5456A7E8-E42B-4B51-A46C-836A73D73A6C}" destId="{825450B9-D71A-4AED-8112-BE63C8D3E701}" srcOrd="1" destOrd="0" presId="urn:microsoft.com/office/officeart/2005/8/layout/pyramid3"/>
    <dgm:cxn modelId="{A055482E-DBC6-4214-A641-C1A845C4E0BE}" type="presParOf" srcId="{BDFA3160-7AB0-4F57-B422-64FABA3B4E44}" destId="{239146CC-6BC6-4E7E-A750-1A1047F18DA8}" srcOrd="4" destOrd="0" presId="urn:microsoft.com/office/officeart/2005/8/layout/pyramid3"/>
    <dgm:cxn modelId="{6B050BDB-A4E1-48E7-B78C-1F8545FEE32C}" type="presParOf" srcId="{239146CC-6BC6-4E7E-A750-1A1047F18DA8}" destId="{A19FBC8F-A1F1-4860-8904-4A520B1346FB}" srcOrd="0" destOrd="0" presId="urn:microsoft.com/office/officeart/2005/8/layout/pyramid3"/>
    <dgm:cxn modelId="{DE93D46A-D0DA-43F7-A4F0-BCD304A8DD85}" type="presParOf" srcId="{239146CC-6BC6-4E7E-A750-1A1047F18DA8}" destId="{53DA2A8B-2ACC-4BF4-B915-01A0966ED7B3}" srcOrd="1" destOrd="0" presId="urn:microsoft.com/office/officeart/2005/8/layout/pyramid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D91A87-7DEF-4728-A3E9-C204FDDD96A1}" type="doc">
      <dgm:prSet loTypeId="urn:microsoft.com/office/officeart/2005/8/layout/pyramid3" loCatId="pyramid" qsTypeId="urn:microsoft.com/office/officeart/2005/8/quickstyle/simple5" qsCatId="simple" csTypeId="urn:microsoft.com/office/officeart/2005/8/colors/accent1_2" csCatId="accent1" phldr="1"/>
      <dgm:spPr/>
      <dgm:t>
        <a:bodyPr/>
        <a:lstStyle/>
        <a:p>
          <a:endParaRPr lang="en-US"/>
        </a:p>
      </dgm:t>
    </dgm:pt>
    <dgm:pt modelId="{2DA98A13-590F-42CF-82B1-12874E7DC637}">
      <dgm:prSet phldrT="[Text]" custT="1"/>
      <dgm:spPr/>
      <dgm:t>
        <a:bodyPr/>
        <a:lstStyle/>
        <a:p>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Mission Statement</a:t>
          </a:r>
          <a:endParaRPr lang="en-US" sz="4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BA938113-822C-447B-A027-0BBECB4FB051}" type="parTrans" cxnId="{D8EAE639-2A2C-4952-A36A-8E311EA8CDDA}">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C7349D1D-5B27-4387-BD46-207E5BA7A90B}" type="sibTrans" cxnId="{D8EAE639-2A2C-4952-A36A-8E311EA8CDDA}">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3E0F82E3-C0A2-4BB9-858D-C7EDF80190EE}">
      <dgm:prSet phldrT="[Text]"/>
      <dgm:spPr/>
      <dgm:t>
        <a:bodyPr/>
        <a:lstStyle/>
        <a:p>
          <a:r>
            <a:rPr lang="en-US"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CD8111A3-6A30-4776-BFFC-FE391B3F1F48}" type="parTrans" cxnId="{8BB24FA7-0A5B-41DB-BE79-7C52FC8A7175}">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2132372C-BF6F-4B04-9727-44B49CFA6A16}" type="sibTrans" cxnId="{8BB24FA7-0A5B-41DB-BE79-7C52FC8A7175}">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AE3FBEFB-3232-4920-B10B-2D5757CDF16A}">
      <dgm:prSet/>
      <dgm:spPr/>
      <dgm:t>
        <a:bodyPr/>
        <a:lstStyle/>
        <a:p>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0367787-AFDB-40E2-9BA2-C76CE665C370}" type="sibTrans" cxnId="{CE20CE6E-195B-4764-B130-E26599597963}">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5C00A4FF-BD5F-4F58-8379-1E352C0AD333}" type="parTrans" cxnId="{CE20CE6E-195B-4764-B130-E26599597963}">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3787EBF-64CA-4490-AF47-3F004287860C}">
      <dgm:prSet/>
      <dgm:spPr/>
      <dgm:t>
        <a:bodyPr/>
        <a:lstStyle/>
        <a:p>
          <a:r>
            <a:rPr lang="en-US"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D378E5CB-26F2-4CA1-82F7-28292247761D}" type="sibTrans" cxnId="{BB60CC4C-E0B4-48FC-A06C-F9232EB914D4}">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ECC434E6-DAB0-44C6-8B13-76D89F3FB04E}" type="parTrans" cxnId="{BB60CC4C-E0B4-48FC-A06C-F9232EB914D4}">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5407C03D-B2C3-40E0-920A-95B02E8F4630}">
      <dgm:prSet phldrT="[Text]"/>
      <dgm:spPr/>
      <dgm:t>
        <a:bodyPr/>
        <a:lstStyle/>
        <a:p>
          <a:r>
            <a:rPr lang="en-US"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FB29F7A1-FA2A-4B54-890C-109A5779288D}" type="sibTrans" cxnId="{36E4DA82-F00B-4470-9029-3D6C75312B28}">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07782424-E54A-4773-AE92-3A6B1C23EB65}" type="parTrans" cxnId="{36E4DA82-F00B-4470-9029-3D6C75312B28}">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BDFA3160-7AB0-4F57-B422-64FABA3B4E44}" type="pres">
      <dgm:prSet presAssocID="{E5D91A87-7DEF-4728-A3E9-C204FDDD96A1}" presName="Name0" presStyleCnt="0">
        <dgm:presLayoutVars>
          <dgm:dir/>
          <dgm:animLvl val="lvl"/>
          <dgm:resizeHandles val="exact"/>
        </dgm:presLayoutVars>
      </dgm:prSet>
      <dgm:spPr/>
      <dgm:t>
        <a:bodyPr/>
        <a:lstStyle/>
        <a:p>
          <a:endParaRPr lang="en-US"/>
        </a:p>
      </dgm:t>
    </dgm:pt>
    <dgm:pt modelId="{8A7D9FE8-8356-42E0-8D59-67F4E042BFD3}" type="pres">
      <dgm:prSet presAssocID="{2DA98A13-590F-42CF-82B1-12874E7DC637}" presName="Name8" presStyleCnt="0"/>
      <dgm:spPr/>
    </dgm:pt>
    <dgm:pt modelId="{0D7BE6CC-44C2-48F7-82A7-96A37AD26787}" type="pres">
      <dgm:prSet presAssocID="{2DA98A13-590F-42CF-82B1-12874E7DC637}" presName="level" presStyleLbl="node1" presStyleIdx="0" presStyleCnt="5">
        <dgm:presLayoutVars>
          <dgm:chMax val="1"/>
          <dgm:bulletEnabled val="1"/>
        </dgm:presLayoutVars>
      </dgm:prSet>
      <dgm:spPr/>
      <dgm:t>
        <a:bodyPr/>
        <a:lstStyle/>
        <a:p>
          <a:endParaRPr lang="en-US"/>
        </a:p>
      </dgm:t>
    </dgm:pt>
    <dgm:pt modelId="{64C9BEBC-527A-4F28-BAE1-0BD4B059AE4B}" type="pres">
      <dgm:prSet presAssocID="{2DA98A13-590F-42CF-82B1-12874E7DC637}" presName="levelTx" presStyleLbl="revTx" presStyleIdx="0" presStyleCnt="0">
        <dgm:presLayoutVars>
          <dgm:chMax val="1"/>
          <dgm:bulletEnabled val="1"/>
        </dgm:presLayoutVars>
      </dgm:prSet>
      <dgm:spPr/>
      <dgm:t>
        <a:bodyPr/>
        <a:lstStyle/>
        <a:p>
          <a:endParaRPr lang="en-US"/>
        </a:p>
      </dgm:t>
    </dgm:pt>
    <dgm:pt modelId="{124E035B-0A7A-4069-8422-56BF3D517357}" type="pres">
      <dgm:prSet presAssocID="{3E0F82E3-C0A2-4BB9-858D-C7EDF80190EE}" presName="Name8" presStyleCnt="0"/>
      <dgm:spPr/>
    </dgm:pt>
    <dgm:pt modelId="{858E0DED-53EC-4925-B189-AF16A77522E4}" type="pres">
      <dgm:prSet presAssocID="{3E0F82E3-C0A2-4BB9-858D-C7EDF80190EE}" presName="level" presStyleLbl="node1" presStyleIdx="1" presStyleCnt="5">
        <dgm:presLayoutVars>
          <dgm:chMax val="1"/>
          <dgm:bulletEnabled val="1"/>
        </dgm:presLayoutVars>
      </dgm:prSet>
      <dgm:spPr/>
      <dgm:t>
        <a:bodyPr/>
        <a:lstStyle/>
        <a:p>
          <a:endParaRPr lang="en-US"/>
        </a:p>
      </dgm:t>
    </dgm:pt>
    <dgm:pt modelId="{9C246011-B6AF-4131-99D2-D69E20B63CF2}" type="pres">
      <dgm:prSet presAssocID="{3E0F82E3-C0A2-4BB9-858D-C7EDF80190EE}" presName="levelTx" presStyleLbl="revTx" presStyleIdx="0" presStyleCnt="0">
        <dgm:presLayoutVars>
          <dgm:chMax val="1"/>
          <dgm:bulletEnabled val="1"/>
        </dgm:presLayoutVars>
      </dgm:prSet>
      <dgm:spPr/>
      <dgm:t>
        <a:bodyPr/>
        <a:lstStyle/>
        <a:p>
          <a:endParaRPr lang="en-US"/>
        </a:p>
      </dgm:t>
    </dgm:pt>
    <dgm:pt modelId="{134E0368-11FD-4332-B7CB-775709ACEC80}" type="pres">
      <dgm:prSet presAssocID="{5407C03D-B2C3-40E0-920A-95B02E8F4630}" presName="Name8" presStyleCnt="0"/>
      <dgm:spPr/>
    </dgm:pt>
    <dgm:pt modelId="{ECADA047-E970-49F1-9D66-AFC5E9164870}" type="pres">
      <dgm:prSet presAssocID="{5407C03D-B2C3-40E0-920A-95B02E8F4630}" presName="level" presStyleLbl="node1" presStyleIdx="2" presStyleCnt="5">
        <dgm:presLayoutVars>
          <dgm:chMax val="1"/>
          <dgm:bulletEnabled val="1"/>
        </dgm:presLayoutVars>
      </dgm:prSet>
      <dgm:spPr/>
      <dgm:t>
        <a:bodyPr/>
        <a:lstStyle/>
        <a:p>
          <a:endParaRPr lang="en-US"/>
        </a:p>
      </dgm:t>
    </dgm:pt>
    <dgm:pt modelId="{7B7EA435-007F-4F9C-BC1E-8B5F74088CF5}" type="pres">
      <dgm:prSet presAssocID="{5407C03D-B2C3-40E0-920A-95B02E8F4630}" presName="levelTx" presStyleLbl="revTx" presStyleIdx="0" presStyleCnt="0">
        <dgm:presLayoutVars>
          <dgm:chMax val="1"/>
          <dgm:bulletEnabled val="1"/>
        </dgm:presLayoutVars>
      </dgm:prSet>
      <dgm:spPr/>
      <dgm:t>
        <a:bodyPr/>
        <a:lstStyle/>
        <a:p>
          <a:endParaRPr lang="en-US"/>
        </a:p>
      </dgm:t>
    </dgm:pt>
    <dgm:pt modelId="{5456A7E8-E42B-4B51-A46C-836A73D73A6C}" type="pres">
      <dgm:prSet presAssocID="{43787EBF-64CA-4490-AF47-3F004287860C}" presName="Name8" presStyleCnt="0"/>
      <dgm:spPr/>
    </dgm:pt>
    <dgm:pt modelId="{8A28AC79-9781-4A5A-92E0-904212F347B5}" type="pres">
      <dgm:prSet presAssocID="{43787EBF-64CA-4490-AF47-3F004287860C}" presName="level" presStyleLbl="node1" presStyleIdx="3" presStyleCnt="5">
        <dgm:presLayoutVars>
          <dgm:chMax val="1"/>
          <dgm:bulletEnabled val="1"/>
        </dgm:presLayoutVars>
      </dgm:prSet>
      <dgm:spPr/>
      <dgm:t>
        <a:bodyPr/>
        <a:lstStyle/>
        <a:p>
          <a:endParaRPr lang="en-US"/>
        </a:p>
      </dgm:t>
    </dgm:pt>
    <dgm:pt modelId="{825450B9-D71A-4AED-8112-BE63C8D3E701}" type="pres">
      <dgm:prSet presAssocID="{43787EBF-64CA-4490-AF47-3F004287860C}" presName="levelTx" presStyleLbl="revTx" presStyleIdx="0" presStyleCnt="0">
        <dgm:presLayoutVars>
          <dgm:chMax val="1"/>
          <dgm:bulletEnabled val="1"/>
        </dgm:presLayoutVars>
      </dgm:prSet>
      <dgm:spPr/>
      <dgm:t>
        <a:bodyPr/>
        <a:lstStyle/>
        <a:p>
          <a:endParaRPr lang="en-US"/>
        </a:p>
      </dgm:t>
    </dgm:pt>
    <dgm:pt modelId="{239146CC-6BC6-4E7E-A750-1A1047F18DA8}" type="pres">
      <dgm:prSet presAssocID="{AE3FBEFB-3232-4920-B10B-2D5757CDF16A}" presName="Name8" presStyleCnt="0"/>
      <dgm:spPr/>
    </dgm:pt>
    <dgm:pt modelId="{A19FBC8F-A1F1-4860-8904-4A520B1346FB}" type="pres">
      <dgm:prSet presAssocID="{AE3FBEFB-3232-4920-B10B-2D5757CDF16A}" presName="level" presStyleLbl="node1" presStyleIdx="4" presStyleCnt="5">
        <dgm:presLayoutVars>
          <dgm:chMax val="1"/>
          <dgm:bulletEnabled val="1"/>
        </dgm:presLayoutVars>
      </dgm:prSet>
      <dgm:spPr/>
      <dgm:t>
        <a:bodyPr/>
        <a:lstStyle/>
        <a:p>
          <a:endParaRPr lang="en-US"/>
        </a:p>
      </dgm:t>
    </dgm:pt>
    <dgm:pt modelId="{53DA2A8B-2ACC-4BF4-B915-01A0966ED7B3}" type="pres">
      <dgm:prSet presAssocID="{AE3FBEFB-3232-4920-B10B-2D5757CDF16A}" presName="levelTx" presStyleLbl="revTx" presStyleIdx="0" presStyleCnt="0">
        <dgm:presLayoutVars>
          <dgm:chMax val="1"/>
          <dgm:bulletEnabled val="1"/>
        </dgm:presLayoutVars>
      </dgm:prSet>
      <dgm:spPr/>
      <dgm:t>
        <a:bodyPr/>
        <a:lstStyle/>
        <a:p>
          <a:endParaRPr lang="en-US"/>
        </a:p>
      </dgm:t>
    </dgm:pt>
  </dgm:ptLst>
  <dgm:cxnLst>
    <dgm:cxn modelId="{A1233E9A-F1C5-40A7-84E0-900F99465C52}" type="presOf" srcId="{5407C03D-B2C3-40E0-920A-95B02E8F4630}" destId="{7B7EA435-007F-4F9C-BC1E-8B5F74088CF5}" srcOrd="1" destOrd="0" presId="urn:microsoft.com/office/officeart/2005/8/layout/pyramid3"/>
    <dgm:cxn modelId="{B8A5DEF4-8647-46D6-A65F-C46959BE5007}" type="presOf" srcId="{AE3FBEFB-3232-4920-B10B-2D5757CDF16A}" destId="{53DA2A8B-2ACC-4BF4-B915-01A0966ED7B3}" srcOrd="1" destOrd="0" presId="urn:microsoft.com/office/officeart/2005/8/layout/pyramid3"/>
    <dgm:cxn modelId="{CE20CE6E-195B-4764-B130-E26599597963}" srcId="{E5D91A87-7DEF-4728-A3E9-C204FDDD96A1}" destId="{AE3FBEFB-3232-4920-B10B-2D5757CDF16A}" srcOrd="4" destOrd="0" parTransId="{5C00A4FF-BD5F-4F58-8379-1E352C0AD333}" sibTransId="{40367787-AFDB-40E2-9BA2-C76CE665C370}"/>
    <dgm:cxn modelId="{5D50A801-8E8A-49A7-BA4B-9D6EF58ED10B}" type="presOf" srcId="{43787EBF-64CA-4490-AF47-3F004287860C}" destId="{8A28AC79-9781-4A5A-92E0-904212F347B5}" srcOrd="0" destOrd="0" presId="urn:microsoft.com/office/officeart/2005/8/layout/pyramid3"/>
    <dgm:cxn modelId="{96BCA3BF-C83B-45DE-A1E1-EAC83CFC8E7F}" type="presOf" srcId="{E5D91A87-7DEF-4728-A3E9-C204FDDD96A1}" destId="{BDFA3160-7AB0-4F57-B422-64FABA3B4E44}" srcOrd="0" destOrd="0" presId="urn:microsoft.com/office/officeart/2005/8/layout/pyramid3"/>
    <dgm:cxn modelId="{06A9CB12-1A76-488B-A94C-571AF0B7D426}" type="presOf" srcId="{2DA98A13-590F-42CF-82B1-12874E7DC637}" destId="{64C9BEBC-527A-4F28-BAE1-0BD4B059AE4B}" srcOrd="1" destOrd="0" presId="urn:microsoft.com/office/officeart/2005/8/layout/pyramid3"/>
    <dgm:cxn modelId="{D8EAE639-2A2C-4952-A36A-8E311EA8CDDA}" srcId="{E5D91A87-7DEF-4728-A3E9-C204FDDD96A1}" destId="{2DA98A13-590F-42CF-82B1-12874E7DC637}" srcOrd="0" destOrd="0" parTransId="{BA938113-822C-447B-A027-0BBECB4FB051}" sibTransId="{C7349D1D-5B27-4387-BD46-207E5BA7A90B}"/>
    <dgm:cxn modelId="{36E4DA82-F00B-4470-9029-3D6C75312B28}" srcId="{E5D91A87-7DEF-4728-A3E9-C204FDDD96A1}" destId="{5407C03D-B2C3-40E0-920A-95B02E8F4630}" srcOrd="2" destOrd="0" parTransId="{07782424-E54A-4773-AE92-3A6B1C23EB65}" sibTransId="{FB29F7A1-FA2A-4B54-890C-109A5779288D}"/>
    <dgm:cxn modelId="{4AAA0900-58D9-46F5-827B-37FFCA702C6C}" type="presOf" srcId="{3E0F82E3-C0A2-4BB9-858D-C7EDF80190EE}" destId="{858E0DED-53EC-4925-B189-AF16A77522E4}" srcOrd="0" destOrd="0" presId="urn:microsoft.com/office/officeart/2005/8/layout/pyramid3"/>
    <dgm:cxn modelId="{BB60CC4C-E0B4-48FC-A06C-F9232EB914D4}" srcId="{E5D91A87-7DEF-4728-A3E9-C204FDDD96A1}" destId="{43787EBF-64CA-4490-AF47-3F004287860C}" srcOrd="3" destOrd="0" parTransId="{ECC434E6-DAB0-44C6-8B13-76D89F3FB04E}" sibTransId="{D378E5CB-26F2-4CA1-82F7-28292247761D}"/>
    <dgm:cxn modelId="{8BB24FA7-0A5B-41DB-BE79-7C52FC8A7175}" srcId="{E5D91A87-7DEF-4728-A3E9-C204FDDD96A1}" destId="{3E0F82E3-C0A2-4BB9-858D-C7EDF80190EE}" srcOrd="1" destOrd="0" parTransId="{CD8111A3-6A30-4776-BFFC-FE391B3F1F48}" sibTransId="{2132372C-BF6F-4B04-9727-44B49CFA6A16}"/>
    <dgm:cxn modelId="{03523264-73A9-4E7B-AD70-EA52B83AB4AC}" type="presOf" srcId="{5407C03D-B2C3-40E0-920A-95B02E8F4630}" destId="{ECADA047-E970-49F1-9D66-AFC5E9164870}" srcOrd="0" destOrd="0" presId="urn:microsoft.com/office/officeart/2005/8/layout/pyramid3"/>
    <dgm:cxn modelId="{10F4D169-A8F7-408E-93C6-888B26F1668C}" type="presOf" srcId="{43787EBF-64CA-4490-AF47-3F004287860C}" destId="{825450B9-D71A-4AED-8112-BE63C8D3E701}" srcOrd="1" destOrd="0" presId="urn:microsoft.com/office/officeart/2005/8/layout/pyramid3"/>
    <dgm:cxn modelId="{300F141E-757B-4446-85E8-FA6E08E38809}" type="presOf" srcId="{3E0F82E3-C0A2-4BB9-858D-C7EDF80190EE}" destId="{9C246011-B6AF-4131-99D2-D69E20B63CF2}" srcOrd="1" destOrd="0" presId="urn:microsoft.com/office/officeart/2005/8/layout/pyramid3"/>
    <dgm:cxn modelId="{709E3BB8-8DC0-4717-B518-FE621192D4DD}" type="presOf" srcId="{2DA98A13-590F-42CF-82B1-12874E7DC637}" destId="{0D7BE6CC-44C2-48F7-82A7-96A37AD26787}" srcOrd="0" destOrd="0" presId="urn:microsoft.com/office/officeart/2005/8/layout/pyramid3"/>
    <dgm:cxn modelId="{B8A93249-9EDF-4C9B-8402-5A3FD397087D}" type="presOf" srcId="{AE3FBEFB-3232-4920-B10B-2D5757CDF16A}" destId="{A19FBC8F-A1F1-4860-8904-4A520B1346FB}" srcOrd="0" destOrd="0" presId="urn:microsoft.com/office/officeart/2005/8/layout/pyramid3"/>
    <dgm:cxn modelId="{2E6294B0-81FE-4C49-9946-9A2600FE7A21}" type="presParOf" srcId="{BDFA3160-7AB0-4F57-B422-64FABA3B4E44}" destId="{8A7D9FE8-8356-42E0-8D59-67F4E042BFD3}" srcOrd="0" destOrd="0" presId="urn:microsoft.com/office/officeart/2005/8/layout/pyramid3"/>
    <dgm:cxn modelId="{551555AB-04FB-4EA8-95E7-BF431872E89D}" type="presParOf" srcId="{8A7D9FE8-8356-42E0-8D59-67F4E042BFD3}" destId="{0D7BE6CC-44C2-48F7-82A7-96A37AD26787}" srcOrd="0" destOrd="0" presId="urn:microsoft.com/office/officeart/2005/8/layout/pyramid3"/>
    <dgm:cxn modelId="{87570BD5-5F7D-4AB2-AE04-8DB8C2AF601D}" type="presParOf" srcId="{8A7D9FE8-8356-42E0-8D59-67F4E042BFD3}" destId="{64C9BEBC-527A-4F28-BAE1-0BD4B059AE4B}" srcOrd="1" destOrd="0" presId="urn:microsoft.com/office/officeart/2005/8/layout/pyramid3"/>
    <dgm:cxn modelId="{5A67FDFA-4274-49C1-9555-AE447DE2ECB0}" type="presParOf" srcId="{BDFA3160-7AB0-4F57-B422-64FABA3B4E44}" destId="{124E035B-0A7A-4069-8422-56BF3D517357}" srcOrd="1" destOrd="0" presId="urn:microsoft.com/office/officeart/2005/8/layout/pyramid3"/>
    <dgm:cxn modelId="{7C3F11E4-C14E-4F92-8166-3660D3843255}" type="presParOf" srcId="{124E035B-0A7A-4069-8422-56BF3D517357}" destId="{858E0DED-53EC-4925-B189-AF16A77522E4}" srcOrd="0" destOrd="0" presId="urn:microsoft.com/office/officeart/2005/8/layout/pyramid3"/>
    <dgm:cxn modelId="{F29AC02F-30EE-482F-A5C4-8DBDAA6C0EE6}" type="presParOf" srcId="{124E035B-0A7A-4069-8422-56BF3D517357}" destId="{9C246011-B6AF-4131-99D2-D69E20B63CF2}" srcOrd="1" destOrd="0" presId="urn:microsoft.com/office/officeart/2005/8/layout/pyramid3"/>
    <dgm:cxn modelId="{EB70136C-7F33-4645-AD5D-145DED7D03C7}" type="presParOf" srcId="{BDFA3160-7AB0-4F57-B422-64FABA3B4E44}" destId="{134E0368-11FD-4332-B7CB-775709ACEC80}" srcOrd="2" destOrd="0" presId="urn:microsoft.com/office/officeart/2005/8/layout/pyramid3"/>
    <dgm:cxn modelId="{4D7E6076-6394-4056-AEA4-4E43FB31ABC8}" type="presParOf" srcId="{134E0368-11FD-4332-B7CB-775709ACEC80}" destId="{ECADA047-E970-49F1-9D66-AFC5E9164870}" srcOrd="0" destOrd="0" presId="urn:microsoft.com/office/officeart/2005/8/layout/pyramid3"/>
    <dgm:cxn modelId="{53F99613-3ADE-4B44-A2A4-9F01E41062CB}" type="presParOf" srcId="{134E0368-11FD-4332-B7CB-775709ACEC80}" destId="{7B7EA435-007F-4F9C-BC1E-8B5F74088CF5}" srcOrd="1" destOrd="0" presId="urn:microsoft.com/office/officeart/2005/8/layout/pyramid3"/>
    <dgm:cxn modelId="{393F0383-46EB-4D1E-B9EE-45D162C70B42}" type="presParOf" srcId="{BDFA3160-7AB0-4F57-B422-64FABA3B4E44}" destId="{5456A7E8-E42B-4B51-A46C-836A73D73A6C}" srcOrd="3" destOrd="0" presId="urn:microsoft.com/office/officeart/2005/8/layout/pyramid3"/>
    <dgm:cxn modelId="{B7F93298-40B3-4840-B6E7-6043221DDE01}" type="presParOf" srcId="{5456A7E8-E42B-4B51-A46C-836A73D73A6C}" destId="{8A28AC79-9781-4A5A-92E0-904212F347B5}" srcOrd="0" destOrd="0" presId="urn:microsoft.com/office/officeart/2005/8/layout/pyramid3"/>
    <dgm:cxn modelId="{6387E0C5-1F1D-45F0-800F-15E048DA71BB}" type="presParOf" srcId="{5456A7E8-E42B-4B51-A46C-836A73D73A6C}" destId="{825450B9-D71A-4AED-8112-BE63C8D3E701}" srcOrd="1" destOrd="0" presId="urn:microsoft.com/office/officeart/2005/8/layout/pyramid3"/>
    <dgm:cxn modelId="{624AF08C-89E2-48D0-BB29-F180EBA81E55}" type="presParOf" srcId="{BDFA3160-7AB0-4F57-B422-64FABA3B4E44}" destId="{239146CC-6BC6-4E7E-A750-1A1047F18DA8}" srcOrd="4" destOrd="0" presId="urn:microsoft.com/office/officeart/2005/8/layout/pyramid3"/>
    <dgm:cxn modelId="{759A7C40-C1DE-49CE-A6AB-C42640648229}" type="presParOf" srcId="{239146CC-6BC6-4E7E-A750-1A1047F18DA8}" destId="{A19FBC8F-A1F1-4860-8904-4A520B1346FB}" srcOrd="0" destOrd="0" presId="urn:microsoft.com/office/officeart/2005/8/layout/pyramid3"/>
    <dgm:cxn modelId="{8F6ABC54-6FD9-4B4D-ACAC-EEA5AD8800F5}" type="presParOf" srcId="{239146CC-6BC6-4E7E-A750-1A1047F18DA8}" destId="{53DA2A8B-2ACC-4BF4-B915-01A0966ED7B3}" srcOrd="1" destOrd="0" presId="urn:microsoft.com/office/officeart/2005/8/layout/pyramid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155E5C-94E8-4D8A-A2C1-82681E47FC6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B5D29AF-3846-45DA-AEAC-26E29A076BF0}">
      <dgm:prSet/>
      <dgm:spPr/>
      <dgm:t>
        <a:bodyPr/>
        <a:lstStyle/>
        <a:p>
          <a:pPr rtl="0"/>
          <a:r>
            <a:rPr lang="en-US" dirty="0" smtClean="0"/>
            <a:t>Scholastic Excellence Initiative</a:t>
          </a:r>
          <a:endParaRPr lang="en-US" dirty="0"/>
        </a:p>
      </dgm:t>
    </dgm:pt>
    <dgm:pt modelId="{E449BD73-4F61-4625-950A-6DE55643CD21}" type="parTrans" cxnId="{D7D0D0FE-3BA9-4C02-B06F-86548F190EAC}">
      <dgm:prSet/>
      <dgm:spPr/>
      <dgm:t>
        <a:bodyPr/>
        <a:lstStyle/>
        <a:p>
          <a:endParaRPr lang="en-US"/>
        </a:p>
      </dgm:t>
    </dgm:pt>
    <dgm:pt modelId="{CBEBCDC1-0E62-44DE-A0C9-044E99DE3396}" type="sibTrans" cxnId="{D7D0D0FE-3BA9-4C02-B06F-86548F190EAC}">
      <dgm:prSet/>
      <dgm:spPr/>
      <dgm:t>
        <a:bodyPr/>
        <a:lstStyle/>
        <a:p>
          <a:endParaRPr lang="en-US"/>
        </a:p>
      </dgm:t>
    </dgm:pt>
    <dgm:pt modelId="{EACD0250-275F-4A04-99DE-789D47BCE440}">
      <dgm:prSet/>
      <dgm:spPr/>
      <dgm:t>
        <a:bodyPr/>
        <a:lstStyle/>
        <a:p>
          <a:pPr rtl="0"/>
          <a:r>
            <a:rPr lang="en-US" dirty="0" smtClean="0"/>
            <a:t>Service Initiative</a:t>
          </a:r>
          <a:endParaRPr lang="en-US" dirty="0"/>
        </a:p>
      </dgm:t>
    </dgm:pt>
    <dgm:pt modelId="{64B13896-0551-405B-BF83-EDD66F7D063A}" type="parTrans" cxnId="{6BFD26F2-619A-412C-82FD-0A189157E094}">
      <dgm:prSet/>
      <dgm:spPr/>
      <dgm:t>
        <a:bodyPr/>
        <a:lstStyle/>
        <a:p>
          <a:endParaRPr lang="en-US"/>
        </a:p>
      </dgm:t>
    </dgm:pt>
    <dgm:pt modelId="{9F06ADD1-E364-4B5B-8649-689516A00DAD}" type="sibTrans" cxnId="{6BFD26F2-619A-412C-82FD-0A189157E094}">
      <dgm:prSet/>
      <dgm:spPr/>
      <dgm:t>
        <a:bodyPr/>
        <a:lstStyle/>
        <a:p>
          <a:endParaRPr lang="en-US"/>
        </a:p>
      </dgm:t>
    </dgm:pt>
    <dgm:pt modelId="{A9E1059C-4FA8-4BA8-A032-66CFBB2AAE1B}">
      <dgm:prSet/>
      <dgm:spPr/>
      <dgm:t>
        <a:bodyPr/>
        <a:lstStyle/>
        <a:p>
          <a:pPr rtl="0"/>
          <a:r>
            <a:rPr lang="en-US" dirty="0" smtClean="0"/>
            <a:t>Expand and enhance philanthropy and community service outreach through increased events and cooperation with other organizations on the campus community</a:t>
          </a:r>
          <a:endParaRPr lang="en-US" dirty="0"/>
        </a:p>
      </dgm:t>
    </dgm:pt>
    <dgm:pt modelId="{D5A2A42E-7ED9-4E76-956D-6A0377A38A07}" type="parTrans" cxnId="{157EC27C-21E9-46A3-896F-1F7602075961}">
      <dgm:prSet/>
      <dgm:spPr/>
      <dgm:t>
        <a:bodyPr/>
        <a:lstStyle/>
        <a:p>
          <a:endParaRPr lang="en-US"/>
        </a:p>
      </dgm:t>
    </dgm:pt>
    <dgm:pt modelId="{35064B7F-DE70-40BB-97C2-1A0178684C28}" type="sibTrans" cxnId="{157EC27C-21E9-46A3-896F-1F7602075961}">
      <dgm:prSet/>
      <dgm:spPr/>
      <dgm:t>
        <a:bodyPr/>
        <a:lstStyle/>
        <a:p>
          <a:endParaRPr lang="en-US"/>
        </a:p>
      </dgm:t>
    </dgm:pt>
    <dgm:pt modelId="{9CA4A24C-B627-45A5-B9A9-C9C419EC98F7}">
      <dgm:prSet/>
      <dgm:spPr/>
      <dgm:t>
        <a:bodyPr/>
        <a:lstStyle/>
        <a:p>
          <a:pPr rtl="0"/>
          <a:r>
            <a:rPr lang="en-US" dirty="0" smtClean="0"/>
            <a:t>Community Engagement Initiative</a:t>
          </a:r>
          <a:endParaRPr lang="en-US" dirty="0"/>
        </a:p>
      </dgm:t>
    </dgm:pt>
    <dgm:pt modelId="{FF303412-1A65-4807-A2F5-D0D9701B9E96}" type="parTrans" cxnId="{E90C9B92-EAE6-40BE-A625-BB1A9977ABAA}">
      <dgm:prSet/>
      <dgm:spPr/>
      <dgm:t>
        <a:bodyPr/>
        <a:lstStyle/>
        <a:p>
          <a:endParaRPr lang="en-US"/>
        </a:p>
      </dgm:t>
    </dgm:pt>
    <dgm:pt modelId="{EA839397-820B-4F27-B4C1-54A682B59E2C}" type="sibTrans" cxnId="{E90C9B92-EAE6-40BE-A625-BB1A9977ABAA}">
      <dgm:prSet/>
      <dgm:spPr/>
      <dgm:t>
        <a:bodyPr/>
        <a:lstStyle/>
        <a:p>
          <a:endParaRPr lang="en-US"/>
        </a:p>
      </dgm:t>
    </dgm:pt>
    <dgm:pt modelId="{BC819EF3-1D83-4D14-9B95-9AC409E91CA8}">
      <dgm:prSet/>
      <dgm:spPr/>
      <dgm:t>
        <a:bodyPr/>
        <a:lstStyle/>
        <a:p>
          <a:pPr rtl="0"/>
          <a:r>
            <a:rPr lang="en-US" dirty="0" smtClean="0"/>
            <a:t>Stronger outreach to alumni base through various methods while reinforcing lifelong commitment and bonds to all undergraduate members</a:t>
          </a:r>
          <a:endParaRPr lang="en-US" dirty="0"/>
        </a:p>
      </dgm:t>
    </dgm:pt>
    <dgm:pt modelId="{CCAA1DD1-5934-4697-82C4-B74539CD5840}" type="parTrans" cxnId="{82EE8D4F-5EFD-4DC8-A0F9-5A35641D3FEC}">
      <dgm:prSet/>
      <dgm:spPr/>
      <dgm:t>
        <a:bodyPr/>
        <a:lstStyle/>
        <a:p>
          <a:endParaRPr lang="en-US"/>
        </a:p>
      </dgm:t>
    </dgm:pt>
    <dgm:pt modelId="{39E46FC1-17AA-48ED-BB16-A191A4675FE8}" type="sibTrans" cxnId="{82EE8D4F-5EFD-4DC8-A0F9-5A35641D3FEC}">
      <dgm:prSet/>
      <dgm:spPr/>
      <dgm:t>
        <a:bodyPr/>
        <a:lstStyle/>
        <a:p>
          <a:endParaRPr lang="en-US"/>
        </a:p>
      </dgm:t>
    </dgm:pt>
    <dgm:pt modelId="{9492E803-444A-4A08-8861-FE0AB124D09F}">
      <dgm:prSet/>
      <dgm:spPr/>
      <dgm:t>
        <a:bodyPr/>
        <a:lstStyle/>
        <a:p>
          <a:pPr rtl="0"/>
          <a:r>
            <a:rPr lang="en-US" dirty="0" smtClean="0"/>
            <a:t>Continue to implement and achieve a house wide academic culture in which each brother graduates on time in good academic standing</a:t>
          </a:r>
          <a:endParaRPr lang="en-US" dirty="0"/>
        </a:p>
      </dgm:t>
    </dgm:pt>
    <dgm:pt modelId="{7DD658EF-FC7B-4870-B3C3-C8A4D1EF2112}" type="parTrans" cxnId="{BEDAE262-3971-43C0-B350-912CD78708EF}">
      <dgm:prSet/>
      <dgm:spPr/>
      <dgm:t>
        <a:bodyPr/>
        <a:lstStyle/>
        <a:p>
          <a:endParaRPr lang="en-US"/>
        </a:p>
      </dgm:t>
    </dgm:pt>
    <dgm:pt modelId="{297E975A-31B9-498D-8CE4-97BF19E6F66A}" type="sibTrans" cxnId="{BEDAE262-3971-43C0-B350-912CD78708EF}">
      <dgm:prSet/>
      <dgm:spPr/>
      <dgm:t>
        <a:bodyPr/>
        <a:lstStyle/>
        <a:p>
          <a:endParaRPr lang="en-US"/>
        </a:p>
      </dgm:t>
    </dgm:pt>
    <dgm:pt modelId="{7C10E10D-CA1A-4A5E-902D-CC7B4E136588}" type="pres">
      <dgm:prSet presAssocID="{F0155E5C-94E8-4D8A-A2C1-82681E47FC64}" presName="linear" presStyleCnt="0">
        <dgm:presLayoutVars>
          <dgm:animLvl val="lvl"/>
          <dgm:resizeHandles val="exact"/>
        </dgm:presLayoutVars>
      </dgm:prSet>
      <dgm:spPr/>
      <dgm:t>
        <a:bodyPr/>
        <a:lstStyle/>
        <a:p>
          <a:endParaRPr lang="en-US"/>
        </a:p>
      </dgm:t>
    </dgm:pt>
    <dgm:pt modelId="{AF2194ED-8183-4442-B9B5-D61319FBA7D9}" type="pres">
      <dgm:prSet presAssocID="{7B5D29AF-3846-45DA-AEAC-26E29A076BF0}" presName="parentText" presStyleLbl="node1" presStyleIdx="0" presStyleCnt="3">
        <dgm:presLayoutVars>
          <dgm:chMax val="0"/>
          <dgm:bulletEnabled val="1"/>
        </dgm:presLayoutVars>
      </dgm:prSet>
      <dgm:spPr/>
      <dgm:t>
        <a:bodyPr/>
        <a:lstStyle/>
        <a:p>
          <a:endParaRPr lang="en-US"/>
        </a:p>
      </dgm:t>
    </dgm:pt>
    <dgm:pt modelId="{E0B9DC82-2D89-40B0-AB5F-F34C085C8790}" type="pres">
      <dgm:prSet presAssocID="{7B5D29AF-3846-45DA-AEAC-26E29A076BF0}" presName="childText" presStyleLbl="revTx" presStyleIdx="0" presStyleCnt="3">
        <dgm:presLayoutVars>
          <dgm:bulletEnabled val="1"/>
        </dgm:presLayoutVars>
      </dgm:prSet>
      <dgm:spPr/>
      <dgm:t>
        <a:bodyPr/>
        <a:lstStyle/>
        <a:p>
          <a:endParaRPr lang="en-US"/>
        </a:p>
      </dgm:t>
    </dgm:pt>
    <dgm:pt modelId="{78ED0A8B-A281-42CD-AA5B-0E568E11B7B1}" type="pres">
      <dgm:prSet presAssocID="{EACD0250-275F-4A04-99DE-789D47BCE440}" presName="parentText" presStyleLbl="node1" presStyleIdx="1" presStyleCnt="3">
        <dgm:presLayoutVars>
          <dgm:chMax val="0"/>
          <dgm:bulletEnabled val="1"/>
        </dgm:presLayoutVars>
      </dgm:prSet>
      <dgm:spPr/>
      <dgm:t>
        <a:bodyPr/>
        <a:lstStyle/>
        <a:p>
          <a:endParaRPr lang="en-US"/>
        </a:p>
      </dgm:t>
    </dgm:pt>
    <dgm:pt modelId="{ECF48229-5C71-42F5-BBAB-C06D38FCB49D}" type="pres">
      <dgm:prSet presAssocID="{EACD0250-275F-4A04-99DE-789D47BCE440}" presName="childText" presStyleLbl="revTx" presStyleIdx="1" presStyleCnt="3">
        <dgm:presLayoutVars>
          <dgm:bulletEnabled val="1"/>
        </dgm:presLayoutVars>
      </dgm:prSet>
      <dgm:spPr/>
      <dgm:t>
        <a:bodyPr/>
        <a:lstStyle/>
        <a:p>
          <a:endParaRPr lang="en-US"/>
        </a:p>
      </dgm:t>
    </dgm:pt>
    <dgm:pt modelId="{926F8A95-A9A5-4523-985F-B40DD4321E2A}" type="pres">
      <dgm:prSet presAssocID="{9CA4A24C-B627-45A5-B9A9-C9C419EC98F7}" presName="parentText" presStyleLbl="node1" presStyleIdx="2" presStyleCnt="3">
        <dgm:presLayoutVars>
          <dgm:chMax val="0"/>
          <dgm:bulletEnabled val="1"/>
        </dgm:presLayoutVars>
      </dgm:prSet>
      <dgm:spPr/>
      <dgm:t>
        <a:bodyPr/>
        <a:lstStyle/>
        <a:p>
          <a:endParaRPr lang="en-US"/>
        </a:p>
      </dgm:t>
    </dgm:pt>
    <dgm:pt modelId="{F43876E4-2CB5-4CF5-A60B-2A590D53FA44}" type="pres">
      <dgm:prSet presAssocID="{9CA4A24C-B627-45A5-B9A9-C9C419EC98F7}" presName="childText" presStyleLbl="revTx" presStyleIdx="2" presStyleCnt="3">
        <dgm:presLayoutVars>
          <dgm:bulletEnabled val="1"/>
        </dgm:presLayoutVars>
      </dgm:prSet>
      <dgm:spPr/>
      <dgm:t>
        <a:bodyPr/>
        <a:lstStyle/>
        <a:p>
          <a:endParaRPr lang="en-US"/>
        </a:p>
      </dgm:t>
    </dgm:pt>
  </dgm:ptLst>
  <dgm:cxnLst>
    <dgm:cxn modelId="{878BC05E-9262-45EB-A67D-1395A98016B8}" type="presOf" srcId="{9CA4A24C-B627-45A5-B9A9-C9C419EC98F7}" destId="{926F8A95-A9A5-4523-985F-B40DD4321E2A}" srcOrd="0" destOrd="0" presId="urn:microsoft.com/office/officeart/2005/8/layout/vList2"/>
    <dgm:cxn modelId="{BEDAE262-3971-43C0-B350-912CD78708EF}" srcId="{7B5D29AF-3846-45DA-AEAC-26E29A076BF0}" destId="{9492E803-444A-4A08-8861-FE0AB124D09F}" srcOrd="0" destOrd="0" parTransId="{7DD658EF-FC7B-4870-B3C3-C8A4D1EF2112}" sibTransId="{297E975A-31B9-498D-8CE4-97BF19E6F66A}"/>
    <dgm:cxn modelId="{6BFD26F2-619A-412C-82FD-0A189157E094}" srcId="{F0155E5C-94E8-4D8A-A2C1-82681E47FC64}" destId="{EACD0250-275F-4A04-99DE-789D47BCE440}" srcOrd="1" destOrd="0" parTransId="{64B13896-0551-405B-BF83-EDD66F7D063A}" sibTransId="{9F06ADD1-E364-4B5B-8649-689516A00DAD}"/>
    <dgm:cxn modelId="{557D94A4-1AEF-47E0-9DFE-6DE24CE1AD87}" type="presOf" srcId="{7B5D29AF-3846-45DA-AEAC-26E29A076BF0}" destId="{AF2194ED-8183-4442-B9B5-D61319FBA7D9}" srcOrd="0" destOrd="0" presId="urn:microsoft.com/office/officeart/2005/8/layout/vList2"/>
    <dgm:cxn modelId="{FEEAB571-5D4C-4297-B0AC-7A533B0AC436}" type="presOf" srcId="{EACD0250-275F-4A04-99DE-789D47BCE440}" destId="{78ED0A8B-A281-42CD-AA5B-0E568E11B7B1}" srcOrd="0" destOrd="0" presId="urn:microsoft.com/office/officeart/2005/8/layout/vList2"/>
    <dgm:cxn modelId="{105F499F-8F76-43EC-90CB-9E00E69912F5}" type="presOf" srcId="{F0155E5C-94E8-4D8A-A2C1-82681E47FC64}" destId="{7C10E10D-CA1A-4A5E-902D-CC7B4E136588}" srcOrd="0" destOrd="0" presId="urn:microsoft.com/office/officeart/2005/8/layout/vList2"/>
    <dgm:cxn modelId="{C6013B5A-A19B-4930-AC95-3D0454A50E84}" type="presOf" srcId="{BC819EF3-1D83-4D14-9B95-9AC409E91CA8}" destId="{F43876E4-2CB5-4CF5-A60B-2A590D53FA44}" srcOrd="0" destOrd="0" presId="urn:microsoft.com/office/officeart/2005/8/layout/vList2"/>
    <dgm:cxn modelId="{82EE8D4F-5EFD-4DC8-A0F9-5A35641D3FEC}" srcId="{9CA4A24C-B627-45A5-B9A9-C9C419EC98F7}" destId="{BC819EF3-1D83-4D14-9B95-9AC409E91CA8}" srcOrd="0" destOrd="0" parTransId="{CCAA1DD1-5934-4697-82C4-B74539CD5840}" sibTransId="{39E46FC1-17AA-48ED-BB16-A191A4675FE8}"/>
    <dgm:cxn modelId="{A39CB273-D9E8-43C7-B485-AB38F69DF7E4}" type="presOf" srcId="{9492E803-444A-4A08-8861-FE0AB124D09F}" destId="{E0B9DC82-2D89-40B0-AB5F-F34C085C8790}" srcOrd="0" destOrd="0" presId="urn:microsoft.com/office/officeart/2005/8/layout/vList2"/>
    <dgm:cxn modelId="{928247A3-987E-4856-9518-10FC65834695}" type="presOf" srcId="{A9E1059C-4FA8-4BA8-A032-66CFBB2AAE1B}" destId="{ECF48229-5C71-42F5-BBAB-C06D38FCB49D}" srcOrd="0" destOrd="0" presId="urn:microsoft.com/office/officeart/2005/8/layout/vList2"/>
    <dgm:cxn modelId="{157EC27C-21E9-46A3-896F-1F7602075961}" srcId="{EACD0250-275F-4A04-99DE-789D47BCE440}" destId="{A9E1059C-4FA8-4BA8-A032-66CFBB2AAE1B}" srcOrd="0" destOrd="0" parTransId="{D5A2A42E-7ED9-4E76-956D-6A0377A38A07}" sibTransId="{35064B7F-DE70-40BB-97C2-1A0178684C28}"/>
    <dgm:cxn modelId="{E90C9B92-EAE6-40BE-A625-BB1A9977ABAA}" srcId="{F0155E5C-94E8-4D8A-A2C1-82681E47FC64}" destId="{9CA4A24C-B627-45A5-B9A9-C9C419EC98F7}" srcOrd="2" destOrd="0" parTransId="{FF303412-1A65-4807-A2F5-D0D9701B9E96}" sibTransId="{EA839397-820B-4F27-B4C1-54A682B59E2C}"/>
    <dgm:cxn modelId="{D7D0D0FE-3BA9-4C02-B06F-86548F190EAC}" srcId="{F0155E5C-94E8-4D8A-A2C1-82681E47FC64}" destId="{7B5D29AF-3846-45DA-AEAC-26E29A076BF0}" srcOrd="0" destOrd="0" parTransId="{E449BD73-4F61-4625-950A-6DE55643CD21}" sibTransId="{CBEBCDC1-0E62-44DE-A0C9-044E99DE3396}"/>
    <dgm:cxn modelId="{26BF57A9-9C84-4D7C-AF26-BA6C3A9DFFD7}" type="presParOf" srcId="{7C10E10D-CA1A-4A5E-902D-CC7B4E136588}" destId="{AF2194ED-8183-4442-B9B5-D61319FBA7D9}" srcOrd="0" destOrd="0" presId="urn:microsoft.com/office/officeart/2005/8/layout/vList2"/>
    <dgm:cxn modelId="{45583A7E-FAAB-4229-A626-AAB792700936}" type="presParOf" srcId="{7C10E10D-CA1A-4A5E-902D-CC7B4E136588}" destId="{E0B9DC82-2D89-40B0-AB5F-F34C085C8790}" srcOrd="1" destOrd="0" presId="urn:microsoft.com/office/officeart/2005/8/layout/vList2"/>
    <dgm:cxn modelId="{38CCB284-D8EE-4BDA-9E28-FEFB2BDADE0C}" type="presParOf" srcId="{7C10E10D-CA1A-4A5E-902D-CC7B4E136588}" destId="{78ED0A8B-A281-42CD-AA5B-0E568E11B7B1}" srcOrd="2" destOrd="0" presId="urn:microsoft.com/office/officeart/2005/8/layout/vList2"/>
    <dgm:cxn modelId="{B560FCE4-C8C8-4BD3-8980-D6FF10B27F76}" type="presParOf" srcId="{7C10E10D-CA1A-4A5E-902D-CC7B4E136588}" destId="{ECF48229-5C71-42F5-BBAB-C06D38FCB49D}" srcOrd="3" destOrd="0" presId="urn:microsoft.com/office/officeart/2005/8/layout/vList2"/>
    <dgm:cxn modelId="{BC93543D-DC85-4327-A6DC-180261C6B116}" type="presParOf" srcId="{7C10E10D-CA1A-4A5E-902D-CC7B4E136588}" destId="{926F8A95-A9A5-4523-985F-B40DD4321E2A}" srcOrd="4" destOrd="0" presId="urn:microsoft.com/office/officeart/2005/8/layout/vList2"/>
    <dgm:cxn modelId="{B31D95DB-0F11-48AA-9212-EA1D7C979631}" type="presParOf" srcId="{7C10E10D-CA1A-4A5E-902D-CC7B4E136588}" destId="{F43876E4-2CB5-4CF5-A60B-2A590D53FA44}" srcOrd="5"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D7BE6CC-44C2-48F7-82A7-96A37AD26787}">
      <dsp:nvSpPr>
        <dsp:cNvPr id="0" name=""/>
        <dsp:cNvSpPr/>
      </dsp:nvSpPr>
      <dsp:spPr>
        <a:xfrm rot="10800000">
          <a:off x="0" y="0"/>
          <a:ext cx="662939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en-US" sz="4400" b="1" kern="1200" cap="none" spc="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Vision </a:t>
          </a:r>
          <a:r>
            <a:rPr lang="en-US" sz="44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Statement</a:t>
          </a:r>
          <a:endParaRPr lang="en-US" sz="4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1160144" y="0"/>
        <a:ext cx="4309109" cy="1021080"/>
      </dsp:txXfrm>
    </dsp:sp>
    <dsp:sp modelId="{858E0DED-53EC-4925-B189-AF16A77522E4}">
      <dsp:nvSpPr>
        <dsp:cNvPr id="0" name=""/>
        <dsp:cNvSpPr/>
      </dsp:nvSpPr>
      <dsp:spPr>
        <a:xfrm rot="10800000">
          <a:off x="662939" y="1021080"/>
          <a:ext cx="530351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US" sz="33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Mission</a:t>
          </a:r>
          <a:endParaRPr lang="en-US" sz="33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1591055" y="1021080"/>
        <a:ext cx="3447287" cy="1021080"/>
      </dsp:txXfrm>
    </dsp:sp>
    <dsp:sp modelId="{ECADA047-E970-49F1-9D66-AFC5E9164870}">
      <dsp:nvSpPr>
        <dsp:cNvPr id="0" name=""/>
        <dsp:cNvSpPr/>
      </dsp:nvSpPr>
      <dsp:spPr>
        <a:xfrm rot="10800000">
          <a:off x="1325879" y="2042160"/>
          <a:ext cx="397763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US" sz="33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Strategic Initiatives</a:t>
          </a:r>
          <a:endParaRPr lang="en-US" sz="33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021966" y="2042160"/>
        <a:ext cx="2585465" cy="1021080"/>
      </dsp:txXfrm>
    </dsp:sp>
    <dsp:sp modelId="{8A28AC79-9781-4A5A-92E0-904212F347B5}">
      <dsp:nvSpPr>
        <dsp:cNvPr id="0" name=""/>
        <dsp:cNvSpPr/>
      </dsp:nvSpPr>
      <dsp:spPr>
        <a:xfrm rot="10800000">
          <a:off x="1988819" y="3063239"/>
          <a:ext cx="265175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US" sz="33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Goals</a:t>
          </a:r>
          <a:endParaRPr lang="en-US" sz="33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452877" y="3063239"/>
        <a:ext cx="1723643" cy="1021080"/>
      </dsp:txXfrm>
    </dsp:sp>
    <dsp:sp modelId="{A19FBC8F-A1F1-4860-8904-4A520B1346FB}">
      <dsp:nvSpPr>
        <dsp:cNvPr id="0" name=""/>
        <dsp:cNvSpPr/>
      </dsp:nvSpPr>
      <dsp:spPr>
        <a:xfrm rot="10800000">
          <a:off x="2651759" y="4084319"/>
          <a:ext cx="132587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651759" y="4084319"/>
        <a:ext cx="1325879" cy="102108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D7BE6CC-44C2-48F7-82A7-96A37AD26787}">
      <dsp:nvSpPr>
        <dsp:cNvPr id="0" name=""/>
        <dsp:cNvSpPr/>
      </dsp:nvSpPr>
      <dsp:spPr>
        <a:xfrm rot="10800000">
          <a:off x="0" y="0"/>
          <a:ext cx="662939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Mission Statement</a:t>
          </a:r>
          <a:endParaRPr lang="en-US" sz="40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1160144" y="0"/>
        <a:ext cx="4309109" cy="1021080"/>
      </dsp:txXfrm>
    </dsp:sp>
    <dsp:sp modelId="{858E0DED-53EC-4925-B189-AF16A77522E4}">
      <dsp:nvSpPr>
        <dsp:cNvPr id="0" name=""/>
        <dsp:cNvSpPr/>
      </dsp:nvSpPr>
      <dsp:spPr>
        <a:xfrm rot="10800000">
          <a:off x="662939" y="1021080"/>
          <a:ext cx="530351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7470" tIns="77470" rIns="77470" bIns="77470" numCol="1" spcCol="1270" anchor="ctr" anchorCtr="0">
          <a:noAutofit/>
        </a:bodyPr>
        <a:lstStyle/>
        <a:p>
          <a:pPr lvl="0" algn="ctr" defTabSz="2711450">
            <a:lnSpc>
              <a:spcPct val="90000"/>
            </a:lnSpc>
            <a:spcBef>
              <a:spcPct val="0"/>
            </a:spcBef>
            <a:spcAft>
              <a:spcPct val="35000"/>
            </a:spcAft>
          </a:pPr>
          <a:r>
            <a:rPr lang="en-US" sz="61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sz="61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1591055" y="1021080"/>
        <a:ext cx="3447287" cy="1021080"/>
      </dsp:txXfrm>
    </dsp:sp>
    <dsp:sp modelId="{ECADA047-E970-49F1-9D66-AFC5E9164870}">
      <dsp:nvSpPr>
        <dsp:cNvPr id="0" name=""/>
        <dsp:cNvSpPr/>
      </dsp:nvSpPr>
      <dsp:spPr>
        <a:xfrm rot="10800000">
          <a:off x="1325879" y="2042160"/>
          <a:ext cx="397763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7470" tIns="77470" rIns="77470" bIns="77470" numCol="1" spcCol="1270" anchor="ctr" anchorCtr="0">
          <a:noAutofit/>
        </a:bodyPr>
        <a:lstStyle/>
        <a:p>
          <a:pPr lvl="0" algn="ctr" defTabSz="2711450">
            <a:lnSpc>
              <a:spcPct val="90000"/>
            </a:lnSpc>
            <a:spcBef>
              <a:spcPct val="0"/>
            </a:spcBef>
            <a:spcAft>
              <a:spcPct val="35000"/>
            </a:spcAft>
          </a:pPr>
          <a:r>
            <a:rPr lang="en-US" sz="61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sz="61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021966" y="2042160"/>
        <a:ext cx="2585465" cy="1021080"/>
      </dsp:txXfrm>
    </dsp:sp>
    <dsp:sp modelId="{8A28AC79-9781-4A5A-92E0-904212F347B5}">
      <dsp:nvSpPr>
        <dsp:cNvPr id="0" name=""/>
        <dsp:cNvSpPr/>
      </dsp:nvSpPr>
      <dsp:spPr>
        <a:xfrm rot="10800000">
          <a:off x="1988819" y="3063239"/>
          <a:ext cx="265175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7470" tIns="77470" rIns="77470" bIns="77470" numCol="1" spcCol="1270" anchor="ctr" anchorCtr="0">
          <a:noAutofit/>
        </a:bodyPr>
        <a:lstStyle/>
        <a:p>
          <a:pPr lvl="0" algn="ctr" defTabSz="2711450">
            <a:lnSpc>
              <a:spcPct val="90000"/>
            </a:lnSpc>
            <a:spcBef>
              <a:spcPct val="0"/>
            </a:spcBef>
            <a:spcAft>
              <a:spcPct val="35000"/>
            </a:spcAft>
          </a:pPr>
          <a:r>
            <a:rPr lang="en-US" sz="6100" b="1" kern="1200"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sz="61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452877" y="3063239"/>
        <a:ext cx="1723643" cy="1021080"/>
      </dsp:txXfrm>
    </dsp:sp>
    <dsp:sp modelId="{A19FBC8F-A1F1-4860-8904-4A520B1346FB}">
      <dsp:nvSpPr>
        <dsp:cNvPr id="0" name=""/>
        <dsp:cNvSpPr/>
      </dsp:nvSpPr>
      <dsp:spPr>
        <a:xfrm rot="10800000">
          <a:off x="2651759" y="4084319"/>
          <a:ext cx="1325879" cy="1021080"/>
        </a:xfrm>
        <a:prstGeom prst="trapezoid">
          <a:avLst>
            <a:gd name="adj" fmla="val 64925"/>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7470" tIns="77470" rIns="77470" bIns="77470" numCol="1" spcCol="1270" anchor="ctr" anchorCtr="0">
          <a:noAutofit/>
        </a:bodyPr>
        <a:lstStyle/>
        <a:p>
          <a:pPr lvl="0" algn="ctr" defTabSz="2711450">
            <a:lnSpc>
              <a:spcPct val="90000"/>
            </a:lnSpc>
            <a:spcBef>
              <a:spcPct val="0"/>
            </a:spcBef>
            <a:spcAft>
              <a:spcPct val="35000"/>
            </a:spcAft>
          </a:pPr>
          <a:endParaRPr lang="en-US" sz="61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651759" y="4084319"/>
        <a:ext cx="1325879" cy="102108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F2194ED-8183-4442-B9B5-D61319FBA7D9}">
      <dsp:nvSpPr>
        <dsp:cNvPr id="0" name=""/>
        <dsp:cNvSpPr/>
      </dsp:nvSpPr>
      <dsp:spPr>
        <a:xfrm>
          <a:off x="0" y="13105"/>
          <a:ext cx="8229600"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dirty="0" smtClean="0"/>
            <a:t>Scholastic Excellence Initiative</a:t>
          </a:r>
          <a:endParaRPr lang="en-US" sz="2700" kern="1200" dirty="0"/>
        </a:p>
      </dsp:txBody>
      <dsp:txXfrm>
        <a:off x="0" y="13105"/>
        <a:ext cx="8229600" cy="647595"/>
      </dsp:txXfrm>
    </dsp:sp>
    <dsp:sp modelId="{E0B9DC82-2D89-40B0-AB5F-F34C085C8790}">
      <dsp:nvSpPr>
        <dsp:cNvPr id="0" name=""/>
        <dsp:cNvSpPr/>
      </dsp:nvSpPr>
      <dsp:spPr>
        <a:xfrm>
          <a:off x="0" y="660700"/>
          <a:ext cx="8229600" cy="6567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4290" rIns="192024" bIns="34290" numCol="1" spcCol="1270" anchor="t" anchorCtr="0">
          <a:noAutofit/>
        </a:bodyPr>
        <a:lstStyle/>
        <a:p>
          <a:pPr marL="228600" lvl="1" indent="-228600" algn="l" defTabSz="933450" rtl="0">
            <a:lnSpc>
              <a:spcPct val="90000"/>
            </a:lnSpc>
            <a:spcBef>
              <a:spcPct val="0"/>
            </a:spcBef>
            <a:spcAft>
              <a:spcPct val="20000"/>
            </a:spcAft>
            <a:buChar char="••"/>
          </a:pPr>
          <a:r>
            <a:rPr lang="en-US" sz="2100" kern="1200" dirty="0" smtClean="0"/>
            <a:t>Continue to implement and achieve a house wide academic culture in which each brother graduates on time in good academic standing</a:t>
          </a:r>
          <a:endParaRPr lang="en-US" sz="2100" kern="1200" dirty="0"/>
        </a:p>
      </dsp:txBody>
      <dsp:txXfrm>
        <a:off x="0" y="660700"/>
        <a:ext cx="8229600" cy="656707"/>
      </dsp:txXfrm>
    </dsp:sp>
    <dsp:sp modelId="{78ED0A8B-A281-42CD-AA5B-0E568E11B7B1}">
      <dsp:nvSpPr>
        <dsp:cNvPr id="0" name=""/>
        <dsp:cNvSpPr/>
      </dsp:nvSpPr>
      <dsp:spPr>
        <a:xfrm>
          <a:off x="0" y="1317407"/>
          <a:ext cx="8229600"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dirty="0" smtClean="0"/>
            <a:t>Service Initiative</a:t>
          </a:r>
          <a:endParaRPr lang="en-US" sz="2700" kern="1200" dirty="0"/>
        </a:p>
      </dsp:txBody>
      <dsp:txXfrm>
        <a:off x="0" y="1317407"/>
        <a:ext cx="8229600" cy="647595"/>
      </dsp:txXfrm>
    </dsp:sp>
    <dsp:sp modelId="{ECF48229-5C71-42F5-BBAB-C06D38FCB49D}">
      <dsp:nvSpPr>
        <dsp:cNvPr id="0" name=""/>
        <dsp:cNvSpPr/>
      </dsp:nvSpPr>
      <dsp:spPr>
        <a:xfrm>
          <a:off x="0" y="1965002"/>
          <a:ext cx="8229600" cy="950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4290" rIns="192024" bIns="34290" numCol="1" spcCol="1270" anchor="t" anchorCtr="0">
          <a:noAutofit/>
        </a:bodyPr>
        <a:lstStyle/>
        <a:p>
          <a:pPr marL="228600" lvl="1" indent="-228600" algn="l" defTabSz="933450" rtl="0">
            <a:lnSpc>
              <a:spcPct val="90000"/>
            </a:lnSpc>
            <a:spcBef>
              <a:spcPct val="0"/>
            </a:spcBef>
            <a:spcAft>
              <a:spcPct val="20000"/>
            </a:spcAft>
            <a:buChar char="••"/>
          </a:pPr>
          <a:r>
            <a:rPr lang="en-US" sz="2100" kern="1200" dirty="0" smtClean="0"/>
            <a:t>Expand and enhance philanthropy and community service outreach through increased events and cooperation with other organizations on the campus community</a:t>
          </a:r>
          <a:endParaRPr lang="en-US" sz="2100" kern="1200" dirty="0"/>
        </a:p>
      </dsp:txBody>
      <dsp:txXfrm>
        <a:off x="0" y="1965002"/>
        <a:ext cx="8229600" cy="950130"/>
      </dsp:txXfrm>
    </dsp:sp>
    <dsp:sp modelId="{926F8A95-A9A5-4523-985F-B40DD4321E2A}">
      <dsp:nvSpPr>
        <dsp:cNvPr id="0" name=""/>
        <dsp:cNvSpPr/>
      </dsp:nvSpPr>
      <dsp:spPr>
        <a:xfrm>
          <a:off x="0" y="2915132"/>
          <a:ext cx="8229600"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dirty="0" smtClean="0"/>
            <a:t>Community Engagement Initiative</a:t>
          </a:r>
          <a:endParaRPr lang="en-US" sz="2700" kern="1200" dirty="0"/>
        </a:p>
      </dsp:txBody>
      <dsp:txXfrm>
        <a:off x="0" y="2915132"/>
        <a:ext cx="8229600" cy="647595"/>
      </dsp:txXfrm>
    </dsp:sp>
    <dsp:sp modelId="{F43876E4-2CB5-4CF5-A60B-2A590D53FA44}">
      <dsp:nvSpPr>
        <dsp:cNvPr id="0" name=""/>
        <dsp:cNvSpPr/>
      </dsp:nvSpPr>
      <dsp:spPr>
        <a:xfrm>
          <a:off x="0" y="3562727"/>
          <a:ext cx="8229600" cy="9501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4290" rIns="192024" bIns="34290" numCol="1" spcCol="1270" anchor="t" anchorCtr="0">
          <a:noAutofit/>
        </a:bodyPr>
        <a:lstStyle/>
        <a:p>
          <a:pPr marL="228600" lvl="1" indent="-228600" algn="l" defTabSz="933450" rtl="0">
            <a:lnSpc>
              <a:spcPct val="90000"/>
            </a:lnSpc>
            <a:spcBef>
              <a:spcPct val="0"/>
            </a:spcBef>
            <a:spcAft>
              <a:spcPct val="20000"/>
            </a:spcAft>
            <a:buChar char="••"/>
          </a:pPr>
          <a:r>
            <a:rPr lang="en-US" sz="2100" kern="1200" dirty="0" smtClean="0"/>
            <a:t>Stronger outreach to alumni base through various methods while reinforcing lifelong commitment and bonds to all undergraduate members</a:t>
          </a:r>
          <a:endParaRPr lang="en-US" sz="2100" kern="1200" dirty="0"/>
        </a:p>
      </dsp:txBody>
      <dsp:txXfrm>
        <a:off x="0" y="3562727"/>
        <a:ext cx="8229600" cy="950130"/>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200094-84FC-4C7D-A2C8-B75DBFADA032}" type="datetimeFigureOut">
              <a:rPr lang="en-US" smtClean="0"/>
              <a:pPr/>
              <a:t>10/7/2013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788E07-0329-4F93-993A-3ABFBC7F0C44}" type="slidenum">
              <a:rPr lang="en-US" smtClean="0"/>
              <a:pPr/>
              <a:t>‹#›</a:t>
            </a:fld>
            <a:endParaRPr lang="en-US"/>
          </a:p>
        </p:txBody>
      </p:sp>
    </p:spTree>
    <p:extLst>
      <p:ext uri="{BB962C8B-B14F-4D97-AF65-F5344CB8AC3E}">
        <p14:creationId xmlns:p14="http://schemas.microsoft.com/office/powerpoint/2010/main" xmlns="" val="1608931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B1B-0F4D-444D-BBF9-16F8AAB156D8}" type="slidenum">
              <a:rPr lang="en-US" sz="1400" smtClean="0"/>
              <a:pPr/>
              <a:t>1</a:t>
            </a:fld>
            <a:endParaRPr lang="en-US" sz="1400" dirty="0"/>
          </a:p>
        </p:txBody>
      </p:sp>
    </p:spTree>
    <p:extLst>
      <p:ext uri="{BB962C8B-B14F-4D97-AF65-F5344CB8AC3E}">
        <p14:creationId xmlns:p14="http://schemas.microsoft.com/office/powerpoint/2010/main" xmlns="" val="40688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Number of Chapters</a:t>
            </a:r>
          </a:p>
          <a:p>
            <a:pPr lvl="0"/>
            <a:r>
              <a:rPr lang="en-US" dirty="0" smtClean="0"/>
              <a:t>New Associate Director Dan Ayala</a:t>
            </a:r>
          </a:p>
          <a:p>
            <a:pPr lvl="0"/>
            <a:r>
              <a:rPr lang="en-US" dirty="0" smtClean="0"/>
              <a:t>AISB Update &amp; President </a:t>
            </a:r>
            <a:r>
              <a:rPr lang="en-US" dirty="0" err="1" smtClean="0"/>
              <a:t>Byerly</a:t>
            </a:r>
            <a:endParaRPr lang="en-US" dirty="0" smtClean="0"/>
          </a:p>
          <a:p>
            <a:r>
              <a:rPr lang="en-US" dirty="0" smtClean="0"/>
              <a:t>DKE Strategic Relationships and Standing on Campus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C788E07-0329-4F93-993A-3ABFBC7F0C44}" type="slidenum">
              <a:rPr lang="en-US" smtClean="0"/>
              <a:pPr/>
              <a:t>11</a:t>
            </a:fld>
            <a:endParaRPr lang="en-US"/>
          </a:p>
        </p:txBody>
      </p:sp>
    </p:spTree>
    <p:extLst>
      <p:ext uri="{BB962C8B-B14F-4D97-AF65-F5344CB8AC3E}">
        <p14:creationId xmlns:p14="http://schemas.microsoft.com/office/powerpoint/2010/main" xmlns="" val="542723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Hesitation behaviors/reactions:</a:t>
            </a:r>
          </a:p>
          <a:p>
            <a:r>
              <a:rPr lang="en-US" dirty="0" smtClean="0"/>
              <a:t>     </a:t>
            </a:r>
            <a:r>
              <a:rPr lang="en-US" dirty="0" err="1" smtClean="0"/>
              <a:t>i</a:t>
            </a:r>
            <a:r>
              <a:rPr lang="en-US" dirty="0" smtClean="0"/>
              <a:t>. Strategic planning?  What is that?;</a:t>
            </a:r>
          </a:p>
          <a:p>
            <a:r>
              <a:rPr lang="en-US" dirty="0" smtClean="0"/>
              <a:t>     ii. Strategic planning sounds pretty heavy for a bunch of undergraduates;</a:t>
            </a:r>
          </a:p>
          <a:p>
            <a:r>
              <a:rPr lang="en-US" dirty="0" smtClean="0"/>
              <a:t>     iii. I don’t have enough time for this;</a:t>
            </a:r>
          </a:p>
          <a:p>
            <a:r>
              <a:rPr lang="en-US" dirty="0" smtClean="0"/>
              <a:t>     iv. My chapter doesn’t need this—we’re fine already.</a:t>
            </a:r>
          </a:p>
          <a:p>
            <a:r>
              <a:rPr lang="en-US" dirty="0" smtClean="0"/>
              <a:t>     v. Why go to all this trouble when we’re already one of DKE’s best chapters?</a:t>
            </a:r>
          </a:p>
          <a:p>
            <a:endParaRPr lang="en-US" dirty="0" smtClean="0"/>
          </a:p>
          <a:p>
            <a:r>
              <a:rPr lang="en-US" dirty="0" smtClean="0"/>
              <a:t>Strategic planning is the process by which you define a vision for your organization and drive to achieve said vision with a structure of smart action-items, goals, initiatives, and  yearly missions.  Clarity and accountability are enhanced, aiding achievement.</a:t>
            </a:r>
          </a:p>
          <a:p>
            <a:endParaRPr lang="en-US" dirty="0" smtClean="0"/>
          </a:p>
          <a:p>
            <a:r>
              <a:rPr lang="en-US" dirty="0" smtClean="0"/>
              <a:t>Strategic planning does sound pretty heavy, but it is actually quite simple—perhaps one of the easiest exercises you’ll perform while in school.</a:t>
            </a:r>
          </a:p>
          <a:p>
            <a:endParaRPr lang="en-US" dirty="0" smtClean="0"/>
          </a:p>
          <a:p>
            <a:r>
              <a:rPr lang="en-US" dirty="0" smtClean="0"/>
              <a:t>Strategic planning should actually SAVE you a lot of time.  Invest planning time now to save time later.</a:t>
            </a:r>
          </a:p>
          <a:p>
            <a:endParaRPr lang="en-US" dirty="0" smtClean="0"/>
          </a:p>
          <a:p>
            <a:r>
              <a:rPr lang="en-US" dirty="0" smtClean="0"/>
              <a:t>Have you had any ups and downs? Ever want to maximize the up moments and minimize the down moments?  This will help you get better.</a:t>
            </a:r>
            <a:br>
              <a:rPr lang="en-US" dirty="0" smtClean="0"/>
            </a:br>
            <a:r>
              <a:rPr lang="en-US" dirty="0" smtClean="0"/>
              <a:t/>
            </a:r>
            <a:br>
              <a:rPr lang="en-US" dirty="0" smtClean="0"/>
            </a:br>
            <a:r>
              <a:rPr lang="en-US" dirty="0" smtClean="0"/>
              <a:t>Why stop there?  Use strategic planning to be one o the best in the continent.</a:t>
            </a:r>
            <a:endParaRPr lang="en-US" dirty="0"/>
          </a:p>
        </p:txBody>
      </p:sp>
      <p:sp>
        <p:nvSpPr>
          <p:cNvPr id="4" name="Slide Number Placeholder 3"/>
          <p:cNvSpPr>
            <a:spLocks noGrp="1"/>
          </p:cNvSpPr>
          <p:nvPr>
            <p:ph type="sldNum" sz="quarter" idx="10"/>
          </p:nvPr>
        </p:nvSpPr>
        <p:spPr/>
        <p:txBody>
          <a:bodyPr/>
          <a:lstStyle/>
          <a:p>
            <a:fld id="{8B1EEB1B-0F4D-444D-BBF9-16F8AAB156D8}" type="slidenum">
              <a:rPr lang="en-US" sz="1400" smtClean="0"/>
              <a:pPr/>
              <a:t>13</a:t>
            </a:fld>
            <a:endParaRPr lang="en-US" sz="1400" dirty="0"/>
          </a:p>
        </p:txBody>
      </p:sp>
    </p:spTree>
    <p:extLst>
      <p:ext uri="{BB962C8B-B14F-4D97-AF65-F5344CB8AC3E}">
        <p14:creationId xmlns:p14="http://schemas.microsoft.com/office/powerpoint/2010/main" xmlns="" val="40688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Hesitation behaviors/reactions:</a:t>
            </a:r>
          </a:p>
          <a:p>
            <a:r>
              <a:rPr lang="en-US" dirty="0" smtClean="0"/>
              <a:t>     </a:t>
            </a:r>
            <a:r>
              <a:rPr lang="en-US" dirty="0" err="1" smtClean="0"/>
              <a:t>i</a:t>
            </a:r>
            <a:r>
              <a:rPr lang="en-US" dirty="0" smtClean="0"/>
              <a:t>. Strategic planning?  What is that?;</a:t>
            </a:r>
          </a:p>
          <a:p>
            <a:r>
              <a:rPr lang="en-US" dirty="0" smtClean="0"/>
              <a:t>     ii. Strategic planning sounds pretty heavy for a bunch of undergraduates;</a:t>
            </a:r>
          </a:p>
          <a:p>
            <a:r>
              <a:rPr lang="en-US" dirty="0" smtClean="0"/>
              <a:t>     iii. I don’t have enough time for this;</a:t>
            </a:r>
          </a:p>
          <a:p>
            <a:r>
              <a:rPr lang="en-US" dirty="0" smtClean="0"/>
              <a:t>     iv. My chapter doesn’t need this—we’re fine already.</a:t>
            </a:r>
          </a:p>
          <a:p>
            <a:r>
              <a:rPr lang="en-US" dirty="0" smtClean="0"/>
              <a:t>     v. Why go to all this trouble when we’re already one of DKE’s best chapters?</a:t>
            </a:r>
          </a:p>
          <a:p>
            <a:endParaRPr lang="en-US" dirty="0" smtClean="0"/>
          </a:p>
          <a:p>
            <a:r>
              <a:rPr lang="en-US" dirty="0" smtClean="0"/>
              <a:t>Strategic planning is the process by which you define a vision for your organization and drive to achieve said vision with a structure of smart action-items, goals, initiatives, and  yearly missions.  Clarity and accountability are enhanced, aiding achievement.</a:t>
            </a:r>
          </a:p>
          <a:p>
            <a:endParaRPr lang="en-US" dirty="0" smtClean="0"/>
          </a:p>
          <a:p>
            <a:r>
              <a:rPr lang="en-US" dirty="0" smtClean="0"/>
              <a:t>Strategic planning does sound pretty heavy, but it is actually quite simple—perhaps one of the easiest exercises you’ll perform while in school.</a:t>
            </a:r>
          </a:p>
          <a:p>
            <a:endParaRPr lang="en-US" dirty="0" smtClean="0"/>
          </a:p>
          <a:p>
            <a:r>
              <a:rPr lang="en-US" dirty="0" smtClean="0"/>
              <a:t>Strategic planning should actually SAVE you a lot of time.  Invest planning time now to save time later.</a:t>
            </a:r>
          </a:p>
          <a:p>
            <a:endParaRPr lang="en-US" dirty="0" smtClean="0"/>
          </a:p>
          <a:p>
            <a:r>
              <a:rPr lang="en-US" dirty="0" smtClean="0"/>
              <a:t>Have you had any ups and downs? Ever want to maximize the up moments and minimize the down moments?  This will help you get better.</a:t>
            </a:r>
            <a:br>
              <a:rPr lang="en-US" dirty="0" smtClean="0"/>
            </a:br>
            <a:r>
              <a:rPr lang="en-US" dirty="0" smtClean="0"/>
              <a:t/>
            </a:r>
            <a:br>
              <a:rPr lang="en-US" dirty="0" smtClean="0"/>
            </a:br>
            <a:r>
              <a:rPr lang="en-US" dirty="0" smtClean="0"/>
              <a:t>Why stop there?  Use strategic planning to be one o the best in the continent.</a:t>
            </a:r>
            <a:endParaRPr lang="en-US" dirty="0"/>
          </a:p>
        </p:txBody>
      </p:sp>
      <p:sp>
        <p:nvSpPr>
          <p:cNvPr id="4" name="Slide Number Placeholder 3"/>
          <p:cNvSpPr>
            <a:spLocks noGrp="1"/>
          </p:cNvSpPr>
          <p:nvPr>
            <p:ph type="sldNum" sz="quarter" idx="10"/>
          </p:nvPr>
        </p:nvSpPr>
        <p:spPr/>
        <p:txBody>
          <a:bodyPr/>
          <a:lstStyle/>
          <a:p>
            <a:fld id="{8B1EEB1B-0F4D-444D-BBF9-16F8AAB156D8}" type="slidenum">
              <a:rPr lang="en-US" sz="1400" smtClean="0"/>
              <a:pPr/>
              <a:t>14</a:t>
            </a:fld>
            <a:endParaRPr lang="en-US" sz="1400" dirty="0"/>
          </a:p>
        </p:txBody>
      </p:sp>
    </p:spTree>
    <p:extLst>
      <p:ext uri="{BB962C8B-B14F-4D97-AF65-F5344CB8AC3E}">
        <p14:creationId xmlns:p14="http://schemas.microsoft.com/office/powerpoint/2010/main" xmlns="" val="40688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Number of Chapters</a:t>
            </a:r>
          </a:p>
          <a:p>
            <a:pPr lvl="0"/>
            <a:r>
              <a:rPr lang="en-US" dirty="0" smtClean="0"/>
              <a:t>New Associate Director Dan Ayala</a:t>
            </a:r>
          </a:p>
          <a:p>
            <a:pPr lvl="0"/>
            <a:r>
              <a:rPr lang="en-US" dirty="0" smtClean="0"/>
              <a:t>AISB Update &amp; President </a:t>
            </a:r>
            <a:r>
              <a:rPr lang="en-US" dirty="0" err="1" smtClean="0"/>
              <a:t>Byerly</a:t>
            </a:r>
            <a:endParaRPr lang="en-US" dirty="0" smtClean="0"/>
          </a:p>
          <a:p>
            <a:r>
              <a:rPr lang="en-US" dirty="0" smtClean="0"/>
              <a:t>DKE Strategic Relationships and Standing on Campus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C788E07-0329-4F93-993A-3ABFBC7F0C44}" type="slidenum">
              <a:rPr lang="en-US" smtClean="0"/>
              <a:pPr/>
              <a:t>3</a:t>
            </a:fld>
            <a:endParaRPr lang="en-US"/>
          </a:p>
        </p:txBody>
      </p:sp>
    </p:spTree>
    <p:extLst>
      <p:ext uri="{BB962C8B-B14F-4D97-AF65-F5344CB8AC3E}">
        <p14:creationId xmlns:p14="http://schemas.microsoft.com/office/powerpoint/2010/main" xmlns="" val="2957688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Number of Chapters</a:t>
            </a:r>
          </a:p>
          <a:p>
            <a:pPr lvl="0"/>
            <a:r>
              <a:rPr lang="en-US" dirty="0" smtClean="0"/>
              <a:t>New Associate Director Dan Ayala</a:t>
            </a:r>
          </a:p>
          <a:p>
            <a:pPr lvl="0"/>
            <a:r>
              <a:rPr lang="en-US" dirty="0" smtClean="0"/>
              <a:t>AISB Update &amp; President </a:t>
            </a:r>
            <a:r>
              <a:rPr lang="en-US" dirty="0" err="1" smtClean="0"/>
              <a:t>Byerly</a:t>
            </a:r>
            <a:endParaRPr lang="en-US" dirty="0" smtClean="0"/>
          </a:p>
          <a:p>
            <a:r>
              <a:rPr lang="en-US" dirty="0" smtClean="0"/>
              <a:t>DKE Strategic Relationships and Standing on Campus</a:t>
            </a:r>
          </a:p>
          <a:p>
            <a:endParaRPr lang="en-US" dirty="0"/>
          </a:p>
        </p:txBody>
      </p:sp>
      <p:sp>
        <p:nvSpPr>
          <p:cNvPr id="4" name="Slide Number Placeholder 3"/>
          <p:cNvSpPr>
            <a:spLocks noGrp="1"/>
          </p:cNvSpPr>
          <p:nvPr>
            <p:ph type="sldNum" sz="quarter" idx="10"/>
          </p:nvPr>
        </p:nvSpPr>
        <p:spPr/>
        <p:txBody>
          <a:bodyPr/>
          <a:lstStyle/>
          <a:p>
            <a:pPr>
              <a:defRPr/>
            </a:pPr>
            <a:fld id="{E4D8A5F6-D4E3-4C6C-A1BC-CD4D7C5FFEF2}"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Review</a:t>
            </a:r>
            <a:r>
              <a:rPr lang="en-US" baseline="0" dirty="0" smtClean="0"/>
              <a:t> summary of giving</a:t>
            </a:r>
          </a:p>
          <a:p>
            <a:pPr marL="685800" lvl="1" indent="-228600">
              <a:buFont typeface="+mj-lt"/>
              <a:buAutoNum type="arabicPeriod"/>
            </a:pPr>
            <a:r>
              <a:rPr lang="en-US" baseline="0" dirty="0" smtClean="0"/>
              <a:t>Highlight improving participation</a:t>
            </a:r>
          </a:p>
          <a:p>
            <a:pPr marL="685800" lvl="1" indent="-228600">
              <a:buFont typeface="+mj-lt"/>
              <a:buAutoNum type="arabicPeriod"/>
            </a:pPr>
            <a:r>
              <a:rPr lang="en-US" sz="1200" b="0" i="0" kern="1200" dirty="0" smtClean="0">
                <a:solidFill>
                  <a:schemeClr val="tx1"/>
                </a:solidFill>
                <a:effectLst/>
                <a:latin typeface="+mn-lt"/>
                <a:ea typeface="+mn-ea"/>
                <a:cs typeface="+mn-cs"/>
              </a:rPr>
              <a:t>Rho News Cost: $936.76</a:t>
            </a:r>
            <a:r>
              <a:rPr lang="en-US" dirty="0" smtClean="0"/>
              <a:t/>
            </a:r>
            <a:br>
              <a:rPr lang="en-US" dirty="0" smtClean="0"/>
            </a:br>
            <a:r>
              <a:rPr lang="en-US" sz="1200" b="0" i="0" kern="1200" dirty="0" smtClean="0">
                <a:solidFill>
                  <a:schemeClr val="tx1"/>
                </a:solidFill>
                <a:effectLst/>
                <a:latin typeface="+mn-lt"/>
                <a:ea typeface="+mn-ea"/>
                <a:cs typeface="+mn-cs"/>
              </a:rPr>
              <a:t>Dues received through 9/25: $1,635</a:t>
            </a:r>
            <a:r>
              <a:rPr lang="en-US" dirty="0" smtClean="0"/>
              <a:t/>
            </a:r>
            <a:br>
              <a:rPr lang="en-US" dirty="0" smtClean="0"/>
            </a:br>
            <a:r>
              <a:rPr lang="en-US" dirty="0" smtClean="0"/>
              <a:t>P</a:t>
            </a:r>
            <a:r>
              <a:rPr lang="en-US" sz="1200" b="0" i="0" kern="1200" dirty="0" smtClean="0">
                <a:solidFill>
                  <a:schemeClr val="tx1"/>
                </a:solidFill>
                <a:effectLst/>
                <a:latin typeface="+mn-lt"/>
                <a:ea typeface="+mn-ea"/>
                <a:cs typeface="+mn-cs"/>
              </a:rPr>
              <a:t>ast 2 years both came in around $2,000</a:t>
            </a:r>
          </a:p>
          <a:p>
            <a:pPr marL="457200" lvl="1" indent="0">
              <a:buFont typeface="+mj-lt"/>
              <a:buNone/>
            </a:pPr>
            <a:r>
              <a:rPr lang="en-US" sz="1200" b="0" i="0" kern="1200" baseline="0" dirty="0" smtClean="0">
                <a:solidFill>
                  <a:schemeClr val="tx1"/>
                </a:solidFill>
                <a:effectLst/>
                <a:latin typeface="+mn-lt"/>
                <a:ea typeface="+mn-ea"/>
                <a:cs typeface="+mn-cs"/>
              </a:rPr>
              <a:t>     Subscriptions now make up 41% of dues received</a:t>
            </a:r>
            <a:endParaRPr lang="en-US" sz="1200" b="0" i="0" kern="1200" dirty="0" smtClean="0">
              <a:solidFill>
                <a:schemeClr val="tx1"/>
              </a:solidFill>
              <a:effectLst/>
              <a:latin typeface="+mn-lt"/>
              <a:ea typeface="+mn-ea"/>
              <a:cs typeface="+mn-cs"/>
            </a:endParaRPr>
          </a:p>
          <a:p>
            <a:pPr marL="228600" lvl="0" indent="-228600">
              <a:buFont typeface="+mj-lt"/>
              <a:buAutoNum type="arabicPeriod"/>
            </a:pPr>
            <a:r>
              <a:rPr lang="en-US" baseline="0" dirty="0" smtClean="0"/>
              <a:t>Goals for upcoming year</a:t>
            </a:r>
          </a:p>
          <a:p>
            <a:pPr marL="685800" lvl="1" indent="-228600">
              <a:buFont typeface="+mj-lt"/>
              <a:buAutoNum type="arabicPeriod"/>
            </a:pPr>
            <a:r>
              <a:rPr lang="en-US" baseline="0" dirty="0" smtClean="0"/>
              <a:t>Get DKE onto QuickBooks</a:t>
            </a:r>
          </a:p>
          <a:p>
            <a:pPr marL="1143000" lvl="2" indent="-228600">
              <a:buFont typeface="+mj-lt"/>
              <a:buAutoNum type="arabicPeriod"/>
            </a:pPr>
            <a:r>
              <a:rPr lang="en-US" baseline="0" dirty="0" smtClean="0"/>
              <a:t>Soliciting volunteers to help</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Automate dues recognition on website so you can always see if you’re current</a:t>
            </a:r>
          </a:p>
          <a:p>
            <a:pPr marL="685800" lvl="1" indent="-228600">
              <a:buFont typeface="+mj-lt"/>
              <a:buAutoNum type="arabicPeriod"/>
            </a:pPr>
            <a:r>
              <a:rPr lang="en-US" baseline="0" dirty="0" smtClean="0"/>
              <a:t>Execute investment policy committee asset allocation</a:t>
            </a:r>
          </a:p>
          <a:p>
            <a:pPr marL="685800" lvl="1" indent="-228600">
              <a:buFont typeface="+mj-lt"/>
              <a:buAutoNum type="arabicPeriod"/>
            </a:pPr>
            <a:r>
              <a:rPr lang="en-US" baseline="0" dirty="0" smtClean="0"/>
              <a:t>Investigate possibility of creating undergraduate investment club</a:t>
            </a:r>
          </a:p>
        </p:txBody>
      </p:sp>
      <p:sp>
        <p:nvSpPr>
          <p:cNvPr id="4" name="Slide Number Placeholder 3"/>
          <p:cNvSpPr>
            <a:spLocks noGrp="1"/>
          </p:cNvSpPr>
          <p:nvPr>
            <p:ph type="sldNum" sz="quarter" idx="10"/>
          </p:nvPr>
        </p:nvSpPr>
        <p:spPr/>
        <p:txBody>
          <a:bodyPr/>
          <a:lstStyle/>
          <a:p>
            <a:fld id="{7276659A-C578-4056-96E8-F7A0C66D25A1}" type="slidenum">
              <a:rPr lang="en-US" smtClean="0"/>
              <a:pPr/>
              <a:t>5</a:t>
            </a:fld>
            <a:endParaRPr lang="en-US"/>
          </a:p>
        </p:txBody>
      </p:sp>
    </p:spTree>
    <p:extLst>
      <p:ext uri="{BB962C8B-B14F-4D97-AF65-F5344CB8AC3E}">
        <p14:creationId xmlns="" xmlns:p14="http://schemas.microsoft.com/office/powerpoint/2010/main" val="2916888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C788E07-0329-4F93-993A-3ABFBC7F0C44}" type="slidenum">
              <a:rPr lang="en-US" smtClean="0"/>
              <a:pPr/>
              <a:t>6</a:t>
            </a:fld>
            <a:endParaRPr lang="en-US"/>
          </a:p>
        </p:txBody>
      </p:sp>
    </p:spTree>
    <p:extLst>
      <p:ext uri="{BB962C8B-B14F-4D97-AF65-F5344CB8AC3E}">
        <p14:creationId xmlns:p14="http://schemas.microsoft.com/office/powerpoint/2010/main" xmlns="" val="1238076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Hesitation behaviors/reactions:</a:t>
            </a:r>
          </a:p>
          <a:p>
            <a:r>
              <a:rPr lang="en-US" dirty="0" smtClean="0"/>
              <a:t>     </a:t>
            </a:r>
            <a:r>
              <a:rPr lang="en-US" dirty="0" err="1" smtClean="0"/>
              <a:t>i</a:t>
            </a:r>
            <a:r>
              <a:rPr lang="en-US" dirty="0" smtClean="0"/>
              <a:t>. Strategic planning?  What is that?;</a:t>
            </a:r>
          </a:p>
          <a:p>
            <a:r>
              <a:rPr lang="en-US" dirty="0" smtClean="0"/>
              <a:t>     ii. Strategic planning sounds pretty heavy for a bunch of undergraduates;</a:t>
            </a:r>
          </a:p>
          <a:p>
            <a:r>
              <a:rPr lang="en-US" dirty="0" smtClean="0"/>
              <a:t>     iii. I don’t have enough time for this;</a:t>
            </a:r>
          </a:p>
          <a:p>
            <a:r>
              <a:rPr lang="en-US" dirty="0" smtClean="0"/>
              <a:t>     iv. My chapter doesn’t need this—we’re fine already.</a:t>
            </a:r>
          </a:p>
          <a:p>
            <a:r>
              <a:rPr lang="en-US" dirty="0" smtClean="0"/>
              <a:t>     v. Why go to all this trouble when we’re already one of DKE’s best chapters?</a:t>
            </a:r>
          </a:p>
          <a:p>
            <a:endParaRPr lang="en-US" dirty="0" smtClean="0"/>
          </a:p>
          <a:p>
            <a:r>
              <a:rPr lang="en-US" dirty="0" smtClean="0"/>
              <a:t>Strategic planning is the process by which you define a vision for your organization and drive to achieve said vision with a structure of smart action-items, goals, initiatives, and  yearly missions.  Clarity and accountability are enhanced, aiding achievement.</a:t>
            </a:r>
          </a:p>
          <a:p>
            <a:endParaRPr lang="en-US" dirty="0" smtClean="0"/>
          </a:p>
          <a:p>
            <a:r>
              <a:rPr lang="en-US" dirty="0" smtClean="0"/>
              <a:t>Strategic planning does sound pretty heavy, but it is actually quite simple—perhaps one of the easiest exercises you’ll perform while in school.</a:t>
            </a:r>
          </a:p>
          <a:p>
            <a:endParaRPr lang="en-US" dirty="0" smtClean="0"/>
          </a:p>
          <a:p>
            <a:r>
              <a:rPr lang="en-US" dirty="0" smtClean="0"/>
              <a:t>Strategic planning should actually SAVE you a lot of time.  Invest planning time now to save time later.</a:t>
            </a:r>
          </a:p>
          <a:p>
            <a:endParaRPr lang="en-US" dirty="0" smtClean="0"/>
          </a:p>
          <a:p>
            <a:r>
              <a:rPr lang="en-US" dirty="0" smtClean="0"/>
              <a:t>Have you had any ups and downs? Ever want to maximize the up moments and minimize the down moments?  This will help you get better.</a:t>
            </a:r>
            <a:br>
              <a:rPr lang="en-US" dirty="0" smtClean="0"/>
            </a:br>
            <a:r>
              <a:rPr lang="en-US" dirty="0" smtClean="0"/>
              <a:t/>
            </a:r>
            <a:br>
              <a:rPr lang="en-US" dirty="0" smtClean="0"/>
            </a:br>
            <a:r>
              <a:rPr lang="en-US" dirty="0" smtClean="0"/>
              <a:t>Why stop there?  Use strategic planning to be one o the best in the continent.</a:t>
            </a:r>
            <a:endParaRPr lang="en-US" dirty="0"/>
          </a:p>
        </p:txBody>
      </p:sp>
      <p:sp>
        <p:nvSpPr>
          <p:cNvPr id="4" name="Slide Number Placeholder 3"/>
          <p:cNvSpPr>
            <a:spLocks noGrp="1"/>
          </p:cNvSpPr>
          <p:nvPr>
            <p:ph type="sldNum" sz="quarter" idx="10"/>
          </p:nvPr>
        </p:nvSpPr>
        <p:spPr/>
        <p:txBody>
          <a:bodyPr/>
          <a:lstStyle/>
          <a:p>
            <a:fld id="{8B1EEB1B-0F4D-444D-BBF9-16F8AAB156D8}" type="slidenum">
              <a:rPr lang="en-US" sz="1400" smtClean="0"/>
              <a:pPr/>
              <a:t>7</a:t>
            </a:fld>
            <a:endParaRPr lang="en-US" sz="1400" dirty="0"/>
          </a:p>
        </p:txBody>
      </p:sp>
    </p:spTree>
    <p:extLst>
      <p:ext uri="{BB962C8B-B14F-4D97-AF65-F5344CB8AC3E}">
        <p14:creationId xmlns:p14="http://schemas.microsoft.com/office/powerpoint/2010/main" xmlns="" val="40688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Written</a:t>
            </a:r>
            <a:r>
              <a:rPr lang="en-US" baseline="0" dirty="0" smtClean="0"/>
              <a:t> by the students in the Rho Chapter of DKE on Saturday, August 25, 2012 to guide them for the next 3 years.</a:t>
            </a:r>
            <a:endParaRPr lang="en-US" dirty="0"/>
          </a:p>
        </p:txBody>
      </p:sp>
      <p:sp>
        <p:nvSpPr>
          <p:cNvPr id="4" name="Slide Number Placeholder 3"/>
          <p:cNvSpPr>
            <a:spLocks noGrp="1"/>
          </p:cNvSpPr>
          <p:nvPr>
            <p:ph type="sldNum" sz="quarter" idx="10"/>
          </p:nvPr>
        </p:nvSpPr>
        <p:spPr/>
        <p:txBody>
          <a:bodyPr/>
          <a:lstStyle/>
          <a:p>
            <a:fld id="{8B1EEB1B-0F4D-444D-BBF9-16F8AAB156D8}" type="slidenum">
              <a:rPr lang="en-US" smtClean="0"/>
              <a:pPr/>
              <a:t>8</a:t>
            </a:fld>
            <a:endParaRPr lang="en-US"/>
          </a:p>
        </p:txBody>
      </p:sp>
    </p:spTree>
    <p:extLst>
      <p:ext uri="{BB962C8B-B14F-4D97-AF65-F5344CB8AC3E}">
        <p14:creationId xmlns:p14="http://schemas.microsoft.com/office/powerpoint/2010/main" xmlns="" val="40688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Written</a:t>
            </a:r>
            <a:r>
              <a:rPr lang="en-US" baseline="0" dirty="0" smtClean="0"/>
              <a:t> by the students in the Rho Chapter of DKE on Saturday, August 24, 2013 to guide them for the 2013-2014 academic year.</a:t>
            </a:r>
            <a:endParaRPr lang="en-US" dirty="0" smtClean="0"/>
          </a:p>
        </p:txBody>
      </p:sp>
      <p:sp>
        <p:nvSpPr>
          <p:cNvPr id="4" name="Slide Number Placeholder 3"/>
          <p:cNvSpPr>
            <a:spLocks noGrp="1"/>
          </p:cNvSpPr>
          <p:nvPr>
            <p:ph type="sldNum" sz="quarter" idx="10"/>
          </p:nvPr>
        </p:nvSpPr>
        <p:spPr/>
        <p:txBody>
          <a:bodyPr/>
          <a:lstStyle/>
          <a:p>
            <a:fld id="{8B1EEB1B-0F4D-444D-BBF9-16F8AAB156D8}" type="slidenum">
              <a:rPr lang="en-US" smtClean="0"/>
              <a:pPr/>
              <a:t>9</a:t>
            </a:fld>
            <a:endParaRPr lang="en-US"/>
          </a:p>
        </p:txBody>
      </p:sp>
    </p:spTree>
    <p:extLst>
      <p:ext uri="{BB962C8B-B14F-4D97-AF65-F5344CB8AC3E}">
        <p14:creationId xmlns:p14="http://schemas.microsoft.com/office/powerpoint/2010/main" xmlns="" val="40688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Written</a:t>
            </a:r>
            <a:r>
              <a:rPr lang="en-US" baseline="0" dirty="0" smtClean="0"/>
              <a:t> by the students in the Rho Chapter of DKE on Saturday, August 24, 2013 to guide them for the 2013-2014 academic year.</a:t>
            </a:r>
            <a:endParaRPr lang="en-US" dirty="0" smtClean="0"/>
          </a:p>
        </p:txBody>
      </p:sp>
      <p:sp>
        <p:nvSpPr>
          <p:cNvPr id="4" name="Slide Number Placeholder 3"/>
          <p:cNvSpPr>
            <a:spLocks noGrp="1"/>
          </p:cNvSpPr>
          <p:nvPr>
            <p:ph type="sldNum" sz="quarter" idx="10"/>
          </p:nvPr>
        </p:nvSpPr>
        <p:spPr/>
        <p:txBody>
          <a:bodyPr/>
          <a:lstStyle/>
          <a:p>
            <a:fld id="{8B1EEB1B-0F4D-444D-BBF9-16F8AAB156D8}" type="slidenum">
              <a:rPr lang="en-US" smtClean="0"/>
              <a:pPr/>
              <a:t>10</a:t>
            </a:fld>
            <a:endParaRPr lang="en-US"/>
          </a:p>
        </p:txBody>
      </p:sp>
    </p:spTree>
    <p:extLst>
      <p:ext uri="{BB962C8B-B14F-4D97-AF65-F5344CB8AC3E}">
        <p14:creationId xmlns:p14="http://schemas.microsoft.com/office/powerpoint/2010/main" xmlns="" val="40688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10EDB0-9DDB-4A9F-9673-5BFF617A9851}" type="datetimeFigureOut">
              <a:rPr lang="en-US" smtClean="0"/>
              <a:pPr/>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3915958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10EDB0-9DDB-4A9F-9673-5BFF617A9851}" type="datetimeFigureOut">
              <a:rPr lang="en-US" smtClean="0"/>
              <a:pPr/>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3146749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10EDB0-9DDB-4A9F-9673-5BFF617A9851}" type="datetimeFigureOut">
              <a:rPr lang="en-US" smtClean="0"/>
              <a:pPr/>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1581311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10EDB0-9DDB-4A9F-9673-5BFF617A9851}" type="datetimeFigureOut">
              <a:rPr lang="en-US" smtClean="0"/>
              <a:pPr/>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893763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10EDB0-9DDB-4A9F-9673-5BFF617A9851}" type="datetimeFigureOut">
              <a:rPr lang="en-US" smtClean="0"/>
              <a:pPr/>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26407308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10EDB0-9DDB-4A9F-9673-5BFF617A9851}" type="datetimeFigureOut">
              <a:rPr lang="en-US" smtClean="0"/>
              <a:pPr/>
              <a:t>10/7/2013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3993045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0EDB0-9DDB-4A9F-9673-5BFF617A9851}" type="datetimeFigureOut">
              <a:rPr lang="en-US" smtClean="0"/>
              <a:pPr/>
              <a:t>10/7/2013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135379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10EDB0-9DDB-4A9F-9673-5BFF617A9851}" type="datetimeFigureOut">
              <a:rPr lang="en-US" smtClean="0"/>
              <a:pPr/>
              <a:t>10/7/2013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409838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0EDB0-9DDB-4A9F-9673-5BFF617A9851}" type="datetimeFigureOut">
              <a:rPr lang="en-US" smtClean="0"/>
              <a:pPr/>
              <a:t>10/7/2013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814755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10EDB0-9DDB-4A9F-9673-5BFF617A9851}" type="datetimeFigureOut">
              <a:rPr lang="en-US" smtClean="0"/>
              <a:pPr/>
              <a:t>10/7/2013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3103484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10EDB0-9DDB-4A9F-9673-5BFF617A9851}" type="datetimeFigureOut">
              <a:rPr lang="en-US" smtClean="0"/>
              <a:pPr/>
              <a:t>10/7/2013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1777614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10EDB0-9DDB-4A9F-9673-5BFF617A9851}" type="datetimeFigureOut">
              <a:rPr lang="en-US" smtClean="0"/>
              <a:pPr/>
              <a:t>10/7/2013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9B60B-CA66-40E4-8B6D-55B2F197CD79}" type="slidenum">
              <a:rPr lang="en-US" smtClean="0"/>
              <a:pPr/>
              <a:t>‹#›</a:t>
            </a:fld>
            <a:endParaRPr lang="en-US"/>
          </a:p>
        </p:txBody>
      </p:sp>
    </p:spTree>
    <p:extLst>
      <p:ext uri="{BB962C8B-B14F-4D97-AF65-F5344CB8AC3E}">
        <p14:creationId xmlns:p14="http://schemas.microsoft.com/office/powerpoint/2010/main" xmlns="" val="3189203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gif"/><Relationship Id="rId7" Type="http://schemas.openxmlformats.org/officeDocument/2006/relationships/diagramColors" Target="../diagrams/colors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openxmlformats.org/officeDocument/2006/relationships/image" Target="../media/image12.jpeg"/><Relationship Id="rId13" Type="http://schemas.openxmlformats.org/officeDocument/2006/relationships/image" Target="../media/image17.png"/><Relationship Id="rId3" Type="http://schemas.openxmlformats.org/officeDocument/2006/relationships/image" Target="../media/image7.jpe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gif"/><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gif"/><Relationship Id="rId7"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lum bright="70000" contrast="-70000"/>
            <a:extLst>
              <a:ext uri="{28A0092B-C50C-407E-A947-70E740481C1C}">
                <a14:useLocalDpi xmlns:a14="http://schemas.microsoft.com/office/drawing/2010/main" xmlns="" val="0"/>
              </a:ext>
            </a:extLst>
          </a:blip>
          <a:stretch>
            <a:fillRect/>
          </a:stretch>
        </p:blipFill>
        <p:spPr>
          <a:xfrm>
            <a:off x="914400" y="1162706"/>
            <a:ext cx="1828800" cy="1402080"/>
          </a:xfrm>
          <a:prstGeom prst="rect">
            <a:avLst/>
          </a:prstGeom>
          <a:solidFill>
            <a:schemeClr val="bg1">
              <a:alpha val="50000"/>
            </a:schemeClr>
          </a:solidFill>
          <a:effectLst>
            <a:reflection blurRad="6350" stA="50000" endA="300" endPos="90000" dist="50800" dir="5400000" sy="-100000" algn="bl" rotWithShape="0"/>
          </a:effectLst>
        </p:spPr>
      </p:pic>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of Delta Kappa Epsilon International</a:t>
            </a:r>
            <a:endParaRPr lang="en-US" sz="2400" b="1" dirty="0">
              <a:solidFill>
                <a:schemeClr val="bg1">
                  <a:lumMod val="95000"/>
                </a:schemeClr>
              </a:solidFill>
              <a:latin typeface="+mj-lt"/>
            </a:endParaRPr>
          </a:p>
        </p:txBody>
      </p:sp>
      <p:sp>
        <p:nvSpPr>
          <p:cNvPr id="2" name="Title 1"/>
          <p:cNvSpPr>
            <a:spLocks noGrp="1"/>
          </p:cNvSpPr>
          <p:nvPr>
            <p:ph type="ctrTitle"/>
          </p:nvPr>
        </p:nvSpPr>
        <p:spPr/>
        <p:txBody>
          <a:bodyPr>
            <a:noAutofit/>
          </a:bodyPr>
          <a:lstStyle/>
          <a:p>
            <a:r>
              <a:rPr lang="en-US" sz="6000" dirty="0" smtClean="0">
                <a:latin typeface="Trajan Pro" pitchFamily="18" charset="0"/>
                <a:cs typeface="Kalinga" pitchFamily="34" charset="0"/>
              </a:rPr>
              <a:t>Annual Meeting</a:t>
            </a:r>
            <a:br>
              <a:rPr lang="en-US" sz="6000" dirty="0" smtClean="0">
                <a:latin typeface="Trajan Pro" pitchFamily="18" charset="0"/>
                <a:cs typeface="Kalinga" pitchFamily="34" charset="0"/>
              </a:rPr>
            </a:br>
            <a:r>
              <a:rPr lang="en-US" sz="6000" dirty="0" smtClean="0">
                <a:latin typeface="Trajan Pro" pitchFamily="18" charset="0"/>
                <a:cs typeface="Kalinga" pitchFamily="34" charset="0"/>
              </a:rPr>
              <a:t>October 5, 2013</a:t>
            </a:r>
            <a:endParaRPr lang="en-US" sz="6000" dirty="0">
              <a:latin typeface="Trajan Pro" pitchFamily="18" charset="0"/>
              <a:cs typeface="Kalinga" pitchFamily="34" charset="0"/>
            </a:endParaRPr>
          </a:p>
        </p:txBody>
      </p:sp>
      <p:sp>
        <p:nvSpPr>
          <p:cNvPr id="3" name="Content Placeholder 2"/>
          <p:cNvSpPr>
            <a:spLocks noGrp="1"/>
          </p:cNvSpPr>
          <p:nvPr>
            <p:ph type="subTitle" idx="1"/>
          </p:nvPr>
        </p:nvSpPr>
        <p:spPr/>
        <p:txBody>
          <a:bodyPr>
            <a:normAutofit/>
          </a:bodyPr>
          <a:lstStyle/>
          <a:p>
            <a:pPr marL="0" indent="0">
              <a:buNone/>
            </a:pPr>
            <a:r>
              <a:rPr lang="en-US" sz="4400" dirty="0" smtClean="0">
                <a:latin typeface="Trajan Pro" pitchFamily="18" charset="0"/>
                <a:cs typeface="Kalinga" pitchFamily="34" charset="0"/>
              </a:rPr>
              <a:t>Rho House Association</a:t>
            </a:r>
          </a:p>
        </p:txBody>
      </p:sp>
    </p:spTree>
    <p:extLst>
      <p:ext uri="{BB962C8B-B14F-4D97-AF65-F5344CB8AC3E}">
        <p14:creationId xmlns:p14="http://schemas.microsoft.com/office/powerpoint/2010/main" xmlns="" val="217711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520250406"/>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a:solidFill>
                  <a:schemeClr val="bg1">
                    <a:lumMod val="95000"/>
                  </a:schemeClr>
                </a:solidFill>
              </a:rPr>
              <a:t>Strategic Planning</a:t>
            </a:r>
          </a:p>
        </p:txBody>
      </p:sp>
      <p:sp>
        <p:nvSpPr>
          <p:cNvPr id="3" name="Title 2"/>
          <p:cNvSpPr>
            <a:spLocks noGrp="1"/>
          </p:cNvSpPr>
          <p:nvPr>
            <p:ph type="title"/>
          </p:nvPr>
        </p:nvSpPr>
        <p:spPr/>
        <p:txBody>
          <a:bodyPr/>
          <a:lstStyle/>
          <a:p>
            <a:r>
              <a:rPr lang="en-US" dirty="0" smtClean="0"/>
              <a:t>DKE Strategic Initiatives</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xmlns="" val="3574476276"/>
              </p:ext>
            </p:extLst>
          </p:nvPr>
        </p:nvGraphicFramePr>
        <p:xfrm>
          <a:off x="457200" y="1143000"/>
          <a:ext cx="8229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36167100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DKE 160</a:t>
            </a:r>
            <a:r>
              <a:rPr lang="en-US" baseline="30000" dirty="0" smtClean="0"/>
              <a:t>th</a:t>
            </a:r>
            <a:r>
              <a:rPr lang="en-US" dirty="0" smtClean="0"/>
              <a:t> Anniversary Campaign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6" name="TextBox 5"/>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pic>
        <p:nvPicPr>
          <p:cNvPr id="1026" name="Picture 2" descr="C:\Users\delisim\Dropbox\DKE\Strategic Initiatives\160th anniversary\Fundraising\DKE 160th Anniversary Campaign Vision.jpg"/>
          <p:cNvPicPr>
            <a:picLocks noChangeAspect="1" noChangeArrowheads="1"/>
          </p:cNvPicPr>
          <p:nvPr/>
        </p:nvPicPr>
        <p:blipFill>
          <a:blip r:embed="rId4" cstate="print"/>
          <a:srcRect/>
          <a:stretch>
            <a:fillRect/>
          </a:stretch>
        </p:blipFill>
        <p:spPr bwMode="auto">
          <a:xfrm>
            <a:off x="0" y="0"/>
            <a:ext cx="8839200" cy="683898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Fundraising Progress</a:t>
            </a:r>
            <a:endParaRPr lang="en-US" dirty="0"/>
          </a:p>
        </p:txBody>
      </p:sp>
      <p:graphicFrame>
        <p:nvGraphicFramePr>
          <p:cNvPr id="9" name="Content Placeholder 8"/>
          <p:cNvGraphicFramePr>
            <a:graphicFrameLocks noGrp="1"/>
          </p:cNvGraphicFramePr>
          <p:nvPr>
            <p:ph idx="1"/>
          </p:nvPr>
        </p:nvGraphicFramePr>
        <p:xfrm>
          <a:off x="457200" y="1600200"/>
          <a:ext cx="8229600" cy="1828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nvGraphicFramePr>
        <p:xfrm>
          <a:off x="609600" y="3429000"/>
          <a:ext cx="8077200" cy="2895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Table 11"/>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13" name="Picture 12"/>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14" name="TextBox 13"/>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lum bright="70000" contrast="-70000"/>
            <a:extLst>
              <a:ext uri="{28A0092B-C50C-407E-A947-70E740481C1C}">
                <a14:useLocalDpi xmlns:a14="http://schemas.microsoft.com/office/drawing/2010/main" xmlns="" val="0"/>
              </a:ext>
            </a:extLst>
          </a:blip>
          <a:stretch>
            <a:fillRect/>
          </a:stretch>
        </p:blipFill>
        <p:spPr>
          <a:xfrm>
            <a:off x="914400" y="1162706"/>
            <a:ext cx="1828800" cy="1402080"/>
          </a:xfrm>
          <a:prstGeom prst="rect">
            <a:avLst/>
          </a:prstGeom>
          <a:solidFill>
            <a:schemeClr val="bg1">
              <a:alpha val="50000"/>
            </a:schemeClr>
          </a:solidFill>
          <a:effectLst>
            <a:reflection blurRad="6350" stA="50000" endA="300" endPos="90000" dist="50800" dir="5400000" sy="-100000" algn="bl" rotWithShape="0"/>
          </a:effectLst>
        </p:spPr>
      </p:pic>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of Delta Kappa Epsilon International</a:t>
            </a:r>
            <a:endParaRPr lang="en-US" sz="2400" b="1" dirty="0">
              <a:solidFill>
                <a:schemeClr val="bg1">
                  <a:lumMod val="95000"/>
                </a:schemeClr>
              </a:solidFill>
              <a:latin typeface="+mj-lt"/>
            </a:endParaRPr>
          </a:p>
        </p:txBody>
      </p:sp>
      <p:sp>
        <p:nvSpPr>
          <p:cNvPr id="2" name="Title 1"/>
          <p:cNvSpPr>
            <a:spLocks noGrp="1"/>
          </p:cNvSpPr>
          <p:nvPr>
            <p:ph type="ctrTitle"/>
          </p:nvPr>
        </p:nvSpPr>
        <p:spPr/>
        <p:txBody>
          <a:bodyPr>
            <a:noAutofit/>
          </a:bodyPr>
          <a:lstStyle/>
          <a:p>
            <a:r>
              <a:rPr lang="en-US" sz="6000" dirty="0" smtClean="0">
                <a:latin typeface="Trajan Pro" pitchFamily="18" charset="0"/>
                <a:cs typeface="Kalinga" pitchFamily="34" charset="0"/>
              </a:rPr>
              <a:t>Annual Meeting</a:t>
            </a:r>
            <a:br>
              <a:rPr lang="en-US" sz="6000" dirty="0" smtClean="0">
                <a:latin typeface="Trajan Pro" pitchFamily="18" charset="0"/>
                <a:cs typeface="Kalinga" pitchFamily="34" charset="0"/>
              </a:rPr>
            </a:br>
            <a:r>
              <a:rPr lang="en-US" sz="6000" dirty="0" smtClean="0">
                <a:latin typeface="Trajan Pro" pitchFamily="18" charset="0"/>
                <a:cs typeface="Kalinga" pitchFamily="34" charset="0"/>
              </a:rPr>
              <a:t>Adjournment</a:t>
            </a:r>
            <a:endParaRPr lang="en-US" sz="6000" dirty="0">
              <a:latin typeface="Trajan Pro" pitchFamily="18" charset="0"/>
              <a:cs typeface="Kalinga" pitchFamily="34" charset="0"/>
            </a:endParaRPr>
          </a:p>
        </p:txBody>
      </p:sp>
      <p:sp>
        <p:nvSpPr>
          <p:cNvPr id="3" name="Content Placeholder 2"/>
          <p:cNvSpPr>
            <a:spLocks noGrp="1"/>
          </p:cNvSpPr>
          <p:nvPr>
            <p:ph type="subTitle" idx="1"/>
          </p:nvPr>
        </p:nvSpPr>
        <p:spPr/>
        <p:txBody>
          <a:bodyPr>
            <a:normAutofit fontScale="92500" lnSpcReduction="20000"/>
          </a:bodyPr>
          <a:lstStyle/>
          <a:p>
            <a:pPr marL="0" indent="0">
              <a:buNone/>
            </a:pPr>
            <a:r>
              <a:rPr lang="en-US" sz="4400" dirty="0" smtClean="0">
                <a:latin typeface="Trajan Pro" pitchFamily="18" charset="0"/>
                <a:cs typeface="Kalinga" pitchFamily="34" charset="0"/>
              </a:rPr>
              <a:t>NIBs, Lion March, Chapter Photo, Tailgate, Oktoberfest</a:t>
            </a:r>
          </a:p>
        </p:txBody>
      </p:sp>
    </p:spTree>
    <p:extLst>
      <p:ext uri="{BB962C8B-B14F-4D97-AF65-F5344CB8AC3E}">
        <p14:creationId xmlns:p14="http://schemas.microsoft.com/office/powerpoint/2010/main" xmlns="" val="217711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lum bright="70000" contrast="-70000"/>
            <a:extLst>
              <a:ext uri="{28A0092B-C50C-407E-A947-70E740481C1C}">
                <a14:useLocalDpi xmlns:a14="http://schemas.microsoft.com/office/drawing/2010/main" xmlns="" val="0"/>
              </a:ext>
            </a:extLst>
          </a:blip>
          <a:stretch>
            <a:fillRect/>
          </a:stretch>
        </p:blipFill>
        <p:spPr>
          <a:xfrm>
            <a:off x="914400" y="1162706"/>
            <a:ext cx="1828800" cy="1402080"/>
          </a:xfrm>
          <a:prstGeom prst="rect">
            <a:avLst/>
          </a:prstGeom>
          <a:solidFill>
            <a:schemeClr val="bg1">
              <a:alpha val="50000"/>
            </a:schemeClr>
          </a:solidFill>
          <a:effectLst>
            <a:reflection blurRad="6350" stA="50000" endA="300" endPos="90000" dist="50800" dir="5400000" sy="-100000" algn="bl" rotWithShape="0"/>
          </a:effectLst>
        </p:spPr>
      </p:pic>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of Delta Kappa Epsilon International</a:t>
            </a:r>
            <a:endParaRPr lang="en-US" sz="2400" b="1" dirty="0">
              <a:solidFill>
                <a:schemeClr val="bg1">
                  <a:lumMod val="95000"/>
                </a:schemeClr>
              </a:solidFill>
              <a:latin typeface="+mj-lt"/>
            </a:endParaRPr>
          </a:p>
        </p:txBody>
      </p:sp>
      <p:sp>
        <p:nvSpPr>
          <p:cNvPr id="2" name="Title 1"/>
          <p:cNvSpPr>
            <a:spLocks noGrp="1"/>
          </p:cNvSpPr>
          <p:nvPr>
            <p:ph type="ctrTitle"/>
          </p:nvPr>
        </p:nvSpPr>
        <p:spPr/>
        <p:txBody>
          <a:bodyPr>
            <a:noAutofit/>
          </a:bodyPr>
          <a:lstStyle/>
          <a:p>
            <a:r>
              <a:rPr lang="en-US" sz="6000" dirty="0" smtClean="0">
                <a:latin typeface="Trajan Pro" pitchFamily="18" charset="0"/>
                <a:cs typeface="Kalinga" pitchFamily="34" charset="0"/>
              </a:rPr>
              <a:t>Annual Meeting</a:t>
            </a:r>
            <a:br>
              <a:rPr lang="en-US" sz="6000" dirty="0" smtClean="0">
                <a:latin typeface="Trajan Pro" pitchFamily="18" charset="0"/>
                <a:cs typeface="Kalinga" pitchFamily="34" charset="0"/>
              </a:rPr>
            </a:br>
            <a:r>
              <a:rPr lang="en-US" sz="6000" dirty="0" smtClean="0">
                <a:latin typeface="Trajan Pro" pitchFamily="18" charset="0"/>
                <a:cs typeface="Kalinga" pitchFamily="34" charset="0"/>
              </a:rPr>
              <a:t>October 5, 2013</a:t>
            </a:r>
            <a:endParaRPr lang="en-US" sz="6000" dirty="0">
              <a:latin typeface="Trajan Pro" pitchFamily="18" charset="0"/>
              <a:cs typeface="Kalinga" pitchFamily="34" charset="0"/>
            </a:endParaRPr>
          </a:p>
        </p:txBody>
      </p:sp>
      <p:sp>
        <p:nvSpPr>
          <p:cNvPr id="3" name="Content Placeholder 2"/>
          <p:cNvSpPr>
            <a:spLocks noGrp="1"/>
          </p:cNvSpPr>
          <p:nvPr>
            <p:ph type="subTitle" idx="1"/>
          </p:nvPr>
        </p:nvSpPr>
        <p:spPr/>
        <p:txBody>
          <a:bodyPr>
            <a:normAutofit/>
          </a:bodyPr>
          <a:lstStyle/>
          <a:p>
            <a:pPr marL="0" indent="0">
              <a:buNone/>
            </a:pPr>
            <a:r>
              <a:rPr lang="en-US" sz="4400" dirty="0" smtClean="0">
                <a:latin typeface="Trajan Pro" pitchFamily="18" charset="0"/>
                <a:cs typeface="Kalinga" pitchFamily="34" charset="0"/>
              </a:rPr>
              <a:t>Rho House Association</a:t>
            </a:r>
          </a:p>
          <a:p>
            <a:pPr marL="0" indent="0">
              <a:buNone/>
            </a:pPr>
            <a:r>
              <a:rPr lang="en-US" sz="4400" dirty="0" smtClean="0">
                <a:latin typeface="Trajan Pro" pitchFamily="18" charset="0"/>
                <a:cs typeface="Kalinga" pitchFamily="34" charset="0"/>
              </a:rPr>
              <a:t>Backup Slides</a:t>
            </a:r>
          </a:p>
        </p:txBody>
      </p:sp>
    </p:spTree>
    <p:extLst>
      <p:ext uri="{BB962C8B-B14F-4D97-AF65-F5344CB8AC3E}">
        <p14:creationId xmlns:p14="http://schemas.microsoft.com/office/powerpoint/2010/main" xmlns="" val="217711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9003" y="1219200"/>
            <a:ext cx="4572000" cy="5078313"/>
          </a:xfrm>
          <a:prstGeom prst="rect">
            <a:avLst/>
          </a:prstGeom>
        </p:spPr>
        <p:txBody>
          <a:bodyPr>
            <a:spAutoFit/>
          </a:bodyPr>
          <a:lstStyle/>
          <a:p>
            <a:r>
              <a:rPr lang="en-US" dirty="0" smtClean="0"/>
              <a:t>John Wynn '50</a:t>
            </a:r>
          </a:p>
          <a:p>
            <a:r>
              <a:rPr lang="en-US" dirty="0" smtClean="0"/>
              <a:t>William Harvey '53</a:t>
            </a:r>
          </a:p>
          <a:p>
            <a:r>
              <a:rPr lang="en-US" dirty="0" smtClean="0"/>
              <a:t>Robert Lundquist '55</a:t>
            </a:r>
          </a:p>
          <a:p>
            <a:r>
              <a:rPr lang="en-US" dirty="0" smtClean="0"/>
              <a:t>Martin </a:t>
            </a:r>
            <a:r>
              <a:rPr lang="en-US" dirty="0" err="1" smtClean="0"/>
              <a:t>Freifeld</a:t>
            </a:r>
            <a:r>
              <a:rPr lang="en-US" dirty="0" smtClean="0"/>
              <a:t> '69</a:t>
            </a:r>
          </a:p>
          <a:p>
            <a:r>
              <a:rPr lang="en-US" dirty="0" smtClean="0"/>
              <a:t>Alan McFarland '72</a:t>
            </a:r>
          </a:p>
          <a:p>
            <a:r>
              <a:rPr lang="en-US" dirty="0" smtClean="0"/>
              <a:t>Richard Moller '83</a:t>
            </a:r>
          </a:p>
          <a:p>
            <a:r>
              <a:rPr lang="en-US" dirty="0" smtClean="0"/>
              <a:t>Christopher Nolan '86</a:t>
            </a:r>
          </a:p>
          <a:p>
            <a:r>
              <a:rPr lang="en-US" dirty="0" smtClean="0"/>
              <a:t>Peter </a:t>
            </a:r>
            <a:r>
              <a:rPr lang="en-US" dirty="0" err="1" smtClean="0"/>
              <a:t>Glock</a:t>
            </a:r>
            <a:r>
              <a:rPr lang="en-US" dirty="0" smtClean="0"/>
              <a:t> '86</a:t>
            </a:r>
          </a:p>
          <a:p>
            <a:r>
              <a:rPr lang="en-US" dirty="0" smtClean="0"/>
              <a:t>Richard Ryan '86</a:t>
            </a:r>
          </a:p>
          <a:p>
            <a:r>
              <a:rPr lang="en-US" dirty="0" smtClean="0"/>
              <a:t>Stuart </a:t>
            </a:r>
            <a:r>
              <a:rPr lang="en-US" dirty="0" err="1" smtClean="0"/>
              <a:t>Daughtridge</a:t>
            </a:r>
            <a:r>
              <a:rPr lang="en-US" dirty="0" smtClean="0"/>
              <a:t> '86</a:t>
            </a:r>
          </a:p>
          <a:p>
            <a:r>
              <a:rPr lang="en-US" dirty="0" smtClean="0"/>
              <a:t>Victor Diaz-Gonzalez '86</a:t>
            </a:r>
          </a:p>
          <a:p>
            <a:r>
              <a:rPr lang="en-US" dirty="0" smtClean="0"/>
              <a:t>Gregory </a:t>
            </a:r>
            <a:r>
              <a:rPr lang="en-US" dirty="0" err="1" smtClean="0"/>
              <a:t>Bahtiarian</a:t>
            </a:r>
            <a:r>
              <a:rPr lang="en-US" dirty="0" smtClean="0"/>
              <a:t> '87</a:t>
            </a:r>
          </a:p>
          <a:p>
            <a:r>
              <a:rPr lang="en-US" dirty="0" smtClean="0"/>
              <a:t>Robert </a:t>
            </a:r>
            <a:r>
              <a:rPr lang="en-US" dirty="0" err="1" smtClean="0"/>
              <a:t>Matje</a:t>
            </a:r>
            <a:r>
              <a:rPr lang="en-US" dirty="0" smtClean="0"/>
              <a:t> '89</a:t>
            </a:r>
          </a:p>
          <a:p>
            <a:r>
              <a:rPr lang="en-US" dirty="0" err="1" smtClean="0"/>
              <a:t>Kristian</a:t>
            </a:r>
            <a:r>
              <a:rPr lang="en-US" dirty="0" smtClean="0"/>
              <a:t> </a:t>
            </a:r>
            <a:r>
              <a:rPr lang="en-US" dirty="0" err="1" smtClean="0"/>
              <a:t>Bornemann</a:t>
            </a:r>
            <a:r>
              <a:rPr lang="en-US" dirty="0" smtClean="0"/>
              <a:t> '91</a:t>
            </a:r>
          </a:p>
          <a:p>
            <a:r>
              <a:rPr lang="en-US" dirty="0" smtClean="0"/>
              <a:t>Mark </a:t>
            </a:r>
            <a:r>
              <a:rPr lang="en-US" dirty="0" err="1" smtClean="0"/>
              <a:t>Fedorov</a:t>
            </a:r>
            <a:r>
              <a:rPr lang="en-US" dirty="0" smtClean="0"/>
              <a:t> '91</a:t>
            </a:r>
          </a:p>
          <a:p>
            <a:r>
              <a:rPr lang="en-US" dirty="0" err="1" smtClean="0"/>
              <a:t>Asela</a:t>
            </a:r>
            <a:r>
              <a:rPr lang="en-US" dirty="0" smtClean="0"/>
              <a:t> </a:t>
            </a:r>
            <a:r>
              <a:rPr lang="en-US" dirty="0" err="1" smtClean="0"/>
              <a:t>Gunawardana</a:t>
            </a:r>
            <a:r>
              <a:rPr lang="en-US" dirty="0" smtClean="0"/>
              <a:t> '95</a:t>
            </a:r>
          </a:p>
          <a:p>
            <a:r>
              <a:rPr lang="en-US" dirty="0" smtClean="0"/>
              <a:t>Scott Harris '95</a:t>
            </a:r>
          </a:p>
          <a:p>
            <a:r>
              <a:rPr lang="en-US" dirty="0" smtClean="0"/>
              <a:t>Fletcher Thomson '98</a:t>
            </a:r>
          </a:p>
        </p:txBody>
      </p:sp>
      <p:sp>
        <p:nvSpPr>
          <p:cNvPr id="5" name="Rectangle 4"/>
          <p:cNvSpPr/>
          <p:nvPr/>
        </p:nvSpPr>
        <p:spPr>
          <a:xfrm>
            <a:off x="4267200" y="1219200"/>
            <a:ext cx="2743200" cy="5078313"/>
          </a:xfrm>
          <a:prstGeom prst="rect">
            <a:avLst/>
          </a:prstGeom>
        </p:spPr>
        <p:txBody>
          <a:bodyPr wrap="square">
            <a:spAutoFit/>
          </a:bodyPr>
          <a:lstStyle/>
          <a:p>
            <a:r>
              <a:rPr lang="en-US" dirty="0" smtClean="0"/>
              <a:t>Stephen </a:t>
            </a:r>
            <a:r>
              <a:rPr lang="en-US" dirty="0" err="1" smtClean="0"/>
              <a:t>Scioscia</a:t>
            </a:r>
            <a:r>
              <a:rPr lang="en-US" dirty="0" smtClean="0"/>
              <a:t> '98</a:t>
            </a:r>
          </a:p>
          <a:p>
            <a:r>
              <a:rPr lang="en-US" dirty="0" smtClean="0"/>
              <a:t>Timothy </a:t>
            </a:r>
            <a:r>
              <a:rPr lang="en-US" dirty="0" err="1" smtClean="0"/>
              <a:t>Reinking</a:t>
            </a:r>
            <a:r>
              <a:rPr lang="en-US" dirty="0" smtClean="0"/>
              <a:t> '99</a:t>
            </a:r>
          </a:p>
          <a:p>
            <a:r>
              <a:rPr lang="en-US" dirty="0" smtClean="0"/>
              <a:t>Peter Carlson '02</a:t>
            </a:r>
          </a:p>
          <a:p>
            <a:r>
              <a:rPr lang="en-US" dirty="0" smtClean="0"/>
              <a:t>Michael De </a:t>
            </a:r>
            <a:r>
              <a:rPr lang="en-US" dirty="0" err="1" smtClean="0"/>
              <a:t>Lisi</a:t>
            </a:r>
            <a:r>
              <a:rPr lang="en-US" dirty="0" smtClean="0"/>
              <a:t> '03</a:t>
            </a:r>
          </a:p>
          <a:p>
            <a:r>
              <a:rPr lang="en-US" dirty="0" smtClean="0"/>
              <a:t>Michael Gentile '03</a:t>
            </a:r>
          </a:p>
          <a:p>
            <a:r>
              <a:rPr lang="en-US" dirty="0" smtClean="0"/>
              <a:t>John Sheehy '05</a:t>
            </a:r>
          </a:p>
          <a:p>
            <a:r>
              <a:rPr lang="en-US" dirty="0" smtClean="0"/>
              <a:t>Kevin Fitzpatrick '05</a:t>
            </a:r>
          </a:p>
          <a:p>
            <a:r>
              <a:rPr lang="en-US" dirty="0" smtClean="0"/>
              <a:t>Robert Schiller '06</a:t>
            </a:r>
          </a:p>
          <a:p>
            <a:r>
              <a:rPr lang="en-US" dirty="0" smtClean="0"/>
              <a:t>Andrew Kling '08</a:t>
            </a:r>
          </a:p>
          <a:p>
            <a:r>
              <a:rPr lang="en-US" dirty="0" smtClean="0"/>
              <a:t>Christian </a:t>
            </a:r>
            <a:r>
              <a:rPr lang="en-US" dirty="0" err="1" smtClean="0"/>
              <a:t>Garelli</a:t>
            </a:r>
            <a:r>
              <a:rPr lang="en-US" dirty="0" smtClean="0"/>
              <a:t> '09</a:t>
            </a:r>
          </a:p>
          <a:p>
            <a:r>
              <a:rPr lang="en-US" dirty="0" smtClean="0"/>
              <a:t>Joseph Nam '09</a:t>
            </a:r>
          </a:p>
          <a:p>
            <a:r>
              <a:rPr lang="en-US" dirty="0" smtClean="0"/>
              <a:t>Peter Crouse '10</a:t>
            </a:r>
          </a:p>
          <a:p>
            <a:r>
              <a:rPr lang="en-US" dirty="0" smtClean="0"/>
              <a:t>Ryan Simmons '10</a:t>
            </a:r>
          </a:p>
          <a:p>
            <a:r>
              <a:rPr lang="en-US" dirty="0" smtClean="0"/>
              <a:t>William </a:t>
            </a:r>
            <a:r>
              <a:rPr lang="en-US" dirty="0" err="1" smtClean="0"/>
              <a:t>engel</a:t>
            </a:r>
            <a:r>
              <a:rPr lang="en-US" dirty="0" smtClean="0"/>
              <a:t> '10</a:t>
            </a:r>
          </a:p>
          <a:p>
            <a:r>
              <a:rPr lang="en-US" dirty="0" smtClean="0"/>
              <a:t>Andrew Casey '11</a:t>
            </a:r>
          </a:p>
          <a:p>
            <a:r>
              <a:rPr lang="en-US" dirty="0" smtClean="0"/>
              <a:t>Jared </a:t>
            </a:r>
            <a:r>
              <a:rPr lang="en-US" dirty="0" err="1" smtClean="0"/>
              <a:t>Piette</a:t>
            </a:r>
            <a:r>
              <a:rPr lang="en-US" dirty="0" smtClean="0"/>
              <a:t> '12</a:t>
            </a:r>
          </a:p>
          <a:p>
            <a:r>
              <a:rPr lang="en-US" dirty="0" smtClean="0"/>
              <a:t>Michael </a:t>
            </a:r>
            <a:r>
              <a:rPr lang="en-US" dirty="0" err="1" smtClean="0"/>
              <a:t>Rupolo</a:t>
            </a:r>
            <a:r>
              <a:rPr lang="en-US" dirty="0" smtClean="0"/>
              <a:t> '12</a:t>
            </a:r>
          </a:p>
          <a:p>
            <a:r>
              <a:rPr lang="en-US" dirty="0" smtClean="0"/>
              <a:t>Thomas  </a:t>
            </a:r>
            <a:r>
              <a:rPr lang="en-US" dirty="0" err="1" smtClean="0"/>
              <a:t>Miglietta</a:t>
            </a:r>
            <a:r>
              <a:rPr lang="en-US" dirty="0" smtClean="0"/>
              <a:t> '12</a:t>
            </a:r>
            <a:endParaRPr lang="en-US" dirty="0"/>
          </a:p>
        </p:txBody>
      </p:sp>
      <p:sp>
        <p:nvSpPr>
          <p:cNvPr id="6" name="Title 5"/>
          <p:cNvSpPr>
            <a:spLocks noGrp="1"/>
          </p:cNvSpPr>
          <p:nvPr>
            <p:ph type="title"/>
          </p:nvPr>
        </p:nvSpPr>
        <p:spPr/>
        <p:txBody>
          <a:bodyPr/>
          <a:lstStyle/>
          <a:p>
            <a:r>
              <a:rPr lang="en-US" dirty="0" smtClean="0"/>
              <a:t>FY13 Dues Paying Members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9" name="TextBox 8"/>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Tree>
    <p:extLst>
      <p:ext uri="{BB962C8B-B14F-4D97-AF65-F5344CB8AC3E}">
        <p14:creationId xmlns:p14="http://schemas.microsoft.com/office/powerpoint/2010/main" xmlns="" val="2613979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FY14 Summary of Giving</a:t>
            </a:r>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1868719756"/>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6" name="Picture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
        <p:nvSpPr>
          <p:cNvPr id="8" name="Rectangle 7"/>
          <p:cNvSpPr/>
          <p:nvPr/>
        </p:nvSpPr>
        <p:spPr>
          <a:xfrm>
            <a:off x="228600" y="1676400"/>
            <a:ext cx="2590800" cy="3970318"/>
          </a:xfrm>
          <a:prstGeom prst="rect">
            <a:avLst/>
          </a:prstGeom>
        </p:spPr>
        <p:txBody>
          <a:bodyPr wrap="square">
            <a:spAutoFit/>
          </a:bodyPr>
          <a:lstStyle/>
          <a:p>
            <a:r>
              <a:rPr lang="en-US" dirty="0"/>
              <a:t>William Magee '47</a:t>
            </a:r>
          </a:p>
          <a:p>
            <a:r>
              <a:rPr lang="en-US" dirty="0"/>
              <a:t>Richard Heller '49</a:t>
            </a:r>
          </a:p>
          <a:p>
            <a:r>
              <a:rPr lang="en-US" dirty="0"/>
              <a:t>John Wynn '50</a:t>
            </a:r>
          </a:p>
          <a:p>
            <a:r>
              <a:rPr lang="en-US" dirty="0"/>
              <a:t>Matthias </a:t>
            </a:r>
            <a:r>
              <a:rPr lang="en-US" dirty="0" err="1"/>
              <a:t>Sheeleigh</a:t>
            </a:r>
            <a:r>
              <a:rPr lang="en-US" dirty="0"/>
              <a:t> '50</a:t>
            </a:r>
          </a:p>
          <a:p>
            <a:r>
              <a:rPr lang="en-US" dirty="0"/>
              <a:t>Joseph Pew '55</a:t>
            </a:r>
          </a:p>
          <a:p>
            <a:r>
              <a:rPr lang="en-US" dirty="0"/>
              <a:t>Edwin Case '59</a:t>
            </a:r>
          </a:p>
          <a:p>
            <a:r>
              <a:rPr lang="en-US" dirty="0"/>
              <a:t>Thomas Neff '59</a:t>
            </a:r>
          </a:p>
          <a:p>
            <a:r>
              <a:rPr lang="en-US" dirty="0"/>
              <a:t>John </a:t>
            </a:r>
            <a:r>
              <a:rPr lang="en-US" dirty="0" err="1"/>
              <a:t>Hossenlopp</a:t>
            </a:r>
            <a:r>
              <a:rPr lang="en-US" dirty="0"/>
              <a:t> '61</a:t>
            </a:r>
          </a:p>
          <a:p>
            <a:r>
              <a:rPr lang="en-US" dirty="0"/>
              <a:t>Robert Rothman '66</a:t>
            </a:r>
          </a:p>
          <a:p>
            <a:r>
              <a:rPr lang="en-US" dirty="0"/>
              <a:t>Alan McFarland '72</a:t>
            </a:r>
          </a:p>
          <a:p>
            <a:r>
              <a:rPr lang="en-US" dirty="0"/>
              <a:t>Richard Moller '83</a:t>
            </a:r>
          </a:p>
          <a:p>
            <a:r>
              <a:rPr lang="en-US" dirty="0"/>
              <a:t>Victor Diaz-Gonzalez </a:t>
            </a:r>
            <a:r>
              <a:rPr lang="en-US" dirty="0" smtClean="0"/>
              <a:t>'86</a:t>
            </a:r>
          </a:p>
          <a:p>
            <a:r>
              <a:rPr lang="en-US" dirty="0"/>
              <a:t>Gregory </a:t>
            </a:r>
            <a:r>
              <a:rPr lang="en-US" dirty="0" err="1"/>
              <a:t>Bahtiarian</a:t>
            </a:r>
            <a:r>
              <a:rPr lang="en-US" dirty="0"/>
              <a:t> '87</a:t>
            </a:r>
          </a:p>
          <a:p>
            <a:r>
              <a:rPr lang="en-US" dirty="0"/>
              <a:t>Mark </a:t>
            </a:r>
            <a:r>
              <a:rPr lang="en-US" dirty="0" err="1"/>
              <a:t>Fedorov</a:t>
            </a:r>
            <a:r>
              <a:rPr lang="en-US" dirty="0"/>
              <a:t> </a:t>
            </a:r>
            <a:r>
              <a:rPr lang="en-US" dirty="0" smtClean="0"/>
              <a:t>'91</a:t>
            </a:r>
            <a:endParaRPr lang="en-US" dirty="0"/>
          </a:p>
        </p:txBody>
      </p:sp>
      <p:sp>
        <p:nvSpPr>
          <p:cNvPr id="9" name="Rectangle 8"/>
          <p:cNvSpPr/>
          <p:nvPr/>
        </p:nvSpPr>
        <p:spPr>
          <a:xfrm>
            <a:off x="2514600" y="1676400"/>
            <a:ext cx="2667000" cy="3693319"/>
          </a:xfrm>
          <a:prstGeom prst="rect">
            <a:avLst/>
          </a:prstGeom>
        </p:spPr>
        <p:txBody>
          <a:bodyPr wrap="square">
            <a:spAutoFit/>
          </a:bodyPr>
          <a:lstStyle/>
          <a:p>
            <a:r>
              <a:rPr lang="en-US" dirty="0" smtClean="0"/>
              <a:t>Eric </a:t>
            </a:r>
            <a:r>
              <a:rPr lang="en-US" dirty="0"/>
              <a:t>Abbott '92</a:t>
            </a:r>
          </a:p>
          <a:p>
            <a:r>
              <a:rPr lang="en-US" dirty="0"/>
              <a:t>Mark </a:t>
            </a:r>
            <a:r>
              <a:rPr lang="en-US" dirty="0" err="1"/>
              <a:t>Suffredini</a:t>
            </a:r>
            <a:r>
              <a:rPr lang="en-US" dirty="0"/>
              <a:t> '93</a:t>
            </a:r>
          </a:p>
          <a:p>
            <a:r>
              <a:rPr lang="en-US" dirty="0" err="1"/>
              <a:t>Asela</a:t>
            </a:r>
            <a:r>
              <a:rPr lang="en-US" dirty="0"/>
              <a:t> </a:t>
            </a:r>
            <a:r>
              <a:rPr lang="en-US" dirty="0" err="1"/>
              <a:t>Gunawardana</a:t>
            </a:r>
            <a:r>
              <a:rPr lang="en-US" dirty="0"/>
              <a:t> '95</a:t>
            </a:r>
          </a:p>
          <a:p>
            <a:r>
              <a:rPr lang="en-US" dirty="0"/>
              <a:t>J Smith '95</a:t>
            </a:r>
          </a:p>
          <a:p>
            <a:r>
              <a:rPr lang="en-US" dirty="0"/>
              <a:t>Scott Harris '95</a:t>
            </a:r>
          </a:p>
          <a:p>
            <a:r>
              <a:rPr lang="en-US" dirty="0"/>
              <a:t>Fletcher Thomson '98</a:t>
            </a:r>
          </a:p>
          <a:p>
            <a:r>
              <a:rPr lang="en-US" dirty="0"/>
              <a:t>Timothy </a:t>
            </a:r>
            <a:r>
              <a:rPr lang="en-US" dirty="0" err="1"/>
              <a:t>Reinking</a:t>
            </a:r>
            <a:r>
              <a:rPr lang="en-US" dirty="0"/>
              <a:t> '99</a:t>
            </a:r>
          </a:p>
          <a:p>
            <a:r>
              <a:rPr lang="en-US" dirty="0"/>
              <a:t>Peter Carlson '02</a:t>
            </a:r>
          </a:p>
          <a:p>
            <a:r>
              <a:rPr lang="en-US" dirty="0"/>
              <a:t>Jonathan Winn '07</a:t>
            </a:r>
          </a:p>
          <a:p>
            <a:r>
              <a:rPr lang="en-US" dirty="0"/>
              <a:t>Christian </a:t>
            </a:r>
            <a:r>
              <a:rPr lang="en-US" dirty="0" err="1"/>
              <a:t>Garelli</a:t>
            </a:r>
            <a:r>
              <a:rPr lang="en-US" dirty="0"/>
              <a:t> '09</a:t>
            </a:r>
          </a:p>
          <a:p>
            <a:r>
              <a:rPr lang="en-US" dirty="0"/>
              <a:t>William </a:t>
            </a:r>
            <a:r>
              <a:rPr lang="en-US" dirty="0" err="1"/>
              <a:t>engel</a:t>
            </a:r>
            <a:r>
              <a:rPr lang="en-US" dirty="0"/>
              <a:t> '10</a:t>
            </a:r>
          </a:p>
          <a:p>
            <a:r>
              <a:rPr lang="en-US" dirty="0"/>
              <a:t>Bradley </a:t>
            </a:r>
            <a:r>
              <a:rPr lang="en-US" dirty="0" err="1"/>
              <a:t>Helland</a:t>
            </a:r>
            <a:r>
              <a:rPr lang="en-US" dirty="0"/>
              <a:t> '10</a:t>
            </a:r>
          </a:p>
          <a:p>
            <a:r>
              <a:rPr lang="en-US" dirty="0"/>
              <a:t>Jared </a:t>
            </a:r>
            <a:r>
              <a:rPr lang="en-US" dirty="0" err="1"/>
              <a:t>Piette</a:t>
            </a:r>
            <a:r>
              <a:rPr lang="en-US" dirty="0"/>
              <a:t> '12</a:t>
            </a:r>
          </a:p>
        </p:txBody>
      </p:sp>
      <p:sp>
        <p:nvSpPr>
          <p:cNvPr id="14" name="TextBox 13"/>
          <p:cNvSpPr txBox="1"/>
          <p:nvPr/>
        </p:nvSpPr>
        <p:spPr>
          <a:xfrm>
            <a:off x="228600" y="1295400"/>
            <a:ext cx="4648200" cy="400110"/>
          </a:xfrm>
          <a:prstGeom prst="rect">
            <a:avLst/>
          </a:prstGeom>
          <a:solidFill>
            <a:schemeClr val="accent1">
              <a:lumMod val="40000"/>
              <a:lumOff val="60000"/>
            </a:schemeClr>
          </a:solidFill>
        </p:spPr>
        <p:txBody>
          <a:bodyPr wrap="square" rtlCol="0">
            <a:spAutoFit/>
          </a:bodyPr>
          <a:lstStyle/>
          <a:p>
            <a:r>
              <a:rPr lang="en-US" sz="2000" b="1" dirty="0" smtClean="0"/>
              <a:t>Giving to Operations</a:t>
            </a:r>
            <a:endParaRPr lang="en-US" sz="2000" b="1" dirty="0"/>
          </a:p>
        </p:txBody>
      </p:sp>
      <p:sp>
        <p:nvSpPr>
          <p:cNvPr id="16" name="TextBox 15"/>
          <p:cNvSpPr txBox="1"/>
          <p:nvPr/>
        </p:nvSpPr>
        <p:spPr>
          <a:xfrm>
            <a:off x="5181600" y="1295400"/>
            <a:ext cx="3733800" cy="400110"/>
          </a:xfrm>
          <a:prstGeom prst="rect">
            <a:avLst/>
          </a:prstGeom>
          <a:solidFill>
            <a:schemeClr val="accent1">
              <a:lumMod val="40000"/>
              <a:lumOff val="60000"/>
            </a:schemeClr>
          </a:solidFill>
        </p:spPr>
        <p:txBody>
          <a:bodyPr wrap="square" rtlCol="0">
            <a:spAutoFit/>
          </a:bodyPr>
          <a:lstStyle/>
          <a:p>
            <a:r>
              <a:rPr lang="en-US" sz="2000" b="1" dirty="0" smtClean="0"/>
              <a:t>Programming and Capital Giving</a:t>
            </a:r>
            <a:endParaRPr lang="en-US" sz="2000" b="1" dirty="0"/>
          </a:p>
        </p:txBody>
      </p:sp>
      <p:sp>
        <p:nvSpPr>
          <p:cNvPr id="17" name="Rectangle 16"/>
          <p:cNvSpPr/>
          <p:nvPr/>
        </p:nvSpPr>
        <p:spPr>
          <a:xfrm>
            <a:off x="5165679" y="1828800"/>
            <a:ext cx="2743200" cy="1477328"/>
          </a:xfrm>
          <a:prstGeom prst="rect">
            <a:avLst/>
          </a:prstGeom>
        </p:spPr>
        <p:txBody>
          <a:bodyPr wrap="square">
            <a:spAutoFit/>
          </a:bodyPr>
          <a:lstStyle/>
          <a:p>
            <a:r>
              <a:rPr lang="en-US" dirty="0"/>
              <a:t>David White '67</a:t>
            </a:r>
          </a:p>
          <a:p>
            <a:r>
              <a:rPr lang="en-US" dirty="0"/>
              <a:t>Douglas McCorkle '78</a:t>
            </a:r>
          </a:p>
          <a:p>
            <a:r>
              <a:rPr lang="en-US" dirty="0"/>
              <a:t>Eli Lambert '83</a:t>
            </a:r>
          </a:p>
          <a:p>
            <a:r>
              <a:rPr lang="en-US" dirty="0" err="1"/>
              <a:t>Asela</a:t>
            </a:r>
            <a:r>
              <a:rPr lang="en-US" dirty="0"/>
              <a:t> </a:t>
            </a:r>
            <a:r>
              <a:rPr lang="en-US" dirty="0" err="1"/>
              <a:t>Gunawardana</a:t>
            </a:r>
            <a:r>
              <a:rPr lang="en-US" dirty="0"/>
              <a:t> '95</a:t>
            </a:r>
          </a:p>
          <a:p>
            <a:r>
              <a:rPr lang="en-US" dirty="0"/>
              <a:t>J Smith '95</a:t>
            </a:r>
          </a:p>
        </p:txBody>
      </p:sp>
    </p:spTree>
    <p:extLst>
      <p:ext uri="{BB962C8B-B14F-4D97-AF65-F5344CB8AC3E}">
        <p14:creationId xmlns="" xmlns:p14="http://schemas.microsoft.com/office/powerpoint/2010/main" val="1350503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Interest in Lafayette College 6/1/2013</a:t>
            </a:r>
            <a:endParaRPr lang="en-US" dirty="0"/>
          </a:p>
        </p:txBody>
      </p:sp>
      <p:graphicFrame>
        <p:nvGraphicFramePr>
          <p:cNvPr id="4" name="Table 3"/>
          <p:cNvGraphicFramePr>
            <a:graphicFrameLocks noGrp="1"/>
          </p:cNvGraphicFramePr>
          <p:nvPr/>
        </p:nvGraphicFramePr>
        <p:xfrm>
          <a:off x="609600" y="1600194"/>
          <a:ext cx="8000999" cy="4648205"/>
        </p:xfrm>
        <a:graphic>
          <a:graphicData uri="http://schemas.openxmlformats.org/drawingml/2006/table">
            <a:tbl>
              <a:tblPr/>
              <a:tblGrid>
                <a:gridCol w="868962"/>
                <a:gridCol w="426283"/>
                <a:gridCol w="409887"/>
                <a:gridCol w="311514"/>
                <a:gridCol w="1360826"/>
                <a:gridCol w="918147"/>
                <a:gridCol w="705006"/>
                <a:gridCol w="983729"/>
                <a:gridCol w="721401"/>
                <a:gridCol w="688610"/>
                <a:gridCol w="606634"/>
              </a:tblGrid>
              <a:tr h="524204">
                <a:tc>
                  <a:txBody>
                    <a:bodyPr/>
                    <a:lstStyle/>
                    <a:p>
                      <a:pPr algn="l" fontAlgn="b"/>
                      <a:r>
                        <a:rPr lang="en-US" sz="800" b="1" i="0" u="none" strike="noStrike">
                          <a:solidFill>
                            <a:srgbClr val="000000"/>
                          </a:solidFill>
                          <a:latin typeface="Times New Roman"/>
                        </a:rPr>
                        <a:t>Date of expressed Interest</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HQ</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Alum</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Students</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Group Name</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Umbrella</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New to LC?</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Closure/Dormat</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Other times contacted</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Other times contacted</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latin typeface="Times New Roman"/>
                        </a:rPr>
                        <a:t>Other times contacted</a:t>
                      </a:r>
                    </a:p>
                  </a:txBody>
                  <a:tcPr marL="9369" marR="9369" marT="9369" marB="0" anchor="b">
                    <a:lnL>
                      <a:noFill/>
                    </a:lnL>
                    <a:lnR>
                      <a:noFill/>
                    </a:lnR>
                    <a:lnT>
                      <a:noFill/>
                    </a:lnT>
                    <a:lnB w="6350" cap="flat" cmpd="sng" algn="ctr">
                      <a:solidFill>
                        <a:srgbClr val="000000"/>
                      </a:solidFill>
                      <a:prstDash val="solid"/>
                      <a:round/>
                      <a:headEnd type="none" w="med" len="med"/>
                      <a:tailEnd type="none" w="med" len="med"/>
                    </a:lnB>
                  </a:tcPr>
                </a:tc>
              </a:tr>
              <a:tr h="196381">
                <a:tc>
                  <a:txBody>
                    <a:bodyPr/>
                    <a:lstStyle/>
                    <a:p>
                      <a:pPr algn="l" fontAlgn="b"/>
                      <a:r>
                        <a:rPr lang="en-US" sz="800" b="0" i="0" u="none" strike="noStrike">
                          <a:solidFill>
                            <a:srgbClr val="000000"/>
                          </a:solidFill>
                          <a:latin typeface="Times New Roman"/>
                        </a:rPr>
                        <a:t>3/28/2013</a:t>
                      </a: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latin typeface="Times New Roman"/>
                        </a:rPr>
                        <a:t>Zeta Beta Delta</a:t>
                      </a: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latin typeface="Times New Roman"/>
                        </a:rPr>
                        <a:t>Local Sorority</a:t>
                      </a: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w="6350" cap="flat" cmpd="sng" algn="ctr">
                      <a:solidFill>
                        <a:srgbClr val="000000"/>
                      </a:solidFill>
                      <a:prstDash val="solid"/>
                      <a:round/>
                      <a:headEnd type="none" w="med" len="med"/>
                      <a:tailEnd type="none" w="med" len="med"/>
                    </a:lnT>
                    <a:lnB>
                      <a:noFill/>
                    </a:lnB>
                  </a:tcPr>
                </a:tc>
              </a:tr>
              <a:tr h="196381">
                <a:tc>
                  <a:txBody>
                    <a:bodyPr/>
                    <a:lstStyle/>
                    <a:p>
                      <a:pPr algn="l" fontAlgn="b"/>
                      <a:r>
                        <a:rPr lang="en-US" sz="800" b="0" i="0" u="none" strike="noStrike">
                          <a:solidFill>
                            <a:srgbClr val="000000"/>
                          </a:solidFill>
                          <a:latin typeface="Times New Roman"/>
                        </a:rPr>
                        <a:t>2/7/2013</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Pi Lambda Phi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1982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12/7/2011</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1/22/2013</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Kappa Alpha Psi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NPHC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12/7/2012</a:t>
                      </a:r>
                    </a:p>
                  </a:txBody>
                  <a:tcPr marL="9369" marR="9369" marT="9369" marB="0" anchor="b">
                    <a:lnL>
                      <a:noFill/>
                    </a:lnL>
                    <a:lnR>
                      <a:noFill/>
                    </a:lnR>
                    <a:lnT>
                      <a:noFill/>
                    </a:lnT>
                    <a:lnB>
                      <a:noFill/>
                    </a:lnB>
                  </a:tcPr>
                </a:tc>
                <a:tc>
                  <a:txBody>
                    <a:bodyPr/>
                    <a:lstStyle/>
                    <a:p>
                      <a:pPr algn="ctr" fontAlgn="b"/>
                      <a:r>
                        <a:rPr lang="en-US" sz="800" b="0" i="0" u="none" strike="noStrike">
                          <a:solidFill>
                            <a:srgbClr val="000000"/>
                          </a:solidFill>
                          <a:latin typeface="Times New Roman"/>
                        </a:rPr>
                        <a:t>########</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9/18/2012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Theta Delta Chi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2001</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1/9/2007</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12/8/2012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Delta Tau Delta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1988</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12/9/2011</a:t>
                      </a:r>
                    </a:p>
                  </a:txBody>
                  <a:tcPr marL="9369" marR="9369" marT="9369" marB="0" anchor="b">
                    <a:lnL>
                      <a:noFill/>
                    </a:lnL>
                    <a:lnR>
                      <a:noFill/>
                    </a:lnR>
                    <a:lnT>
                      <a:noFill/>
                    </a:lnT>
                    <a:lnB>
                      <a:noFill/>
                    </a:lnB>
                  </a:tcPr>
                </a:tc>
                <a:tc>
                  <a:txBody>
                    <a:bodyPr/>
                    <a:lstStyle/>
                    <a:p>
                      <a:pPr algn="ctr" fontAlgn="b"/>
                      <a:r>
                        <a:rPr lang="en-US" sz="800" b="0" i="0" u="none" strike="noStrike">
                          <a:solidFill>
                            <a:srgbClr val="000000"/>
                          </a:solidFill>
                          <a:latin typeface="Times New Roman"/>
                        </a:rPr>
                        <a:t>########</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12/8/2012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Sigma Chi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1997</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5/25/2010</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7/27/2012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Alpha Chi Omega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NPC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3/12/2012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Omega Psi Phi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NPHC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4/13/2012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9/11/2012</a:t>
                      </a:r>
                    </a:p>
                  </a:txBody>
                  <a:tcPr marL="9369" marR="9369" marT="9369" marB="0" anchor="b">
                    <a:lnL>
                      <a:noFill/>
                    </a:lnL>
                    <a:lnR>
                      <a:noFill/>
                    </a:lnR>
                    <a:lnT>
                      <a:noFill/>
                    </a:lnT>
                    <a:lnB>
                      <a:noFill/>
                    </a:lnB>
                  </a:tcPr>
                </a:tc>
                <a:tc>
                  <a:txBody>
                    <a:bodyPr/>
                    <a:lstStyle/>
                    <a:p>
                      <a:pPr algn="ctr" fontAlgn="b"/>
                      <a:r>
                        <a:rPr lang="en-US" sz="800" b="0" i="0" u="none" strike="noStrike">
                          <a:solidFill>
                            <a:srgbClr val="000000"/>
                          </a:solidFill>
                          <a:latin typeface="Times New Roman"/>
                        </a:rPr>
                        <a:t>#######</a:t>
                      </a: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1/3/2012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Delta Sigma Theta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NPHC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12/6/2011</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10/26/2012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Theta Chi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2003</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7/22/2011</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5/19/2010</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7/8/2012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Alpha Sigma Phi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7/8/2012</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5/19/2009</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9/7/2011</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Chi Phi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2005</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8/9/2011</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3/24/2009</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Alpha Phi Omega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Service/Prof</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11/8/2005</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2/28/2011</a:t>
                      </a:r>
                    </a:p>
                  </a:txBody>
                  <a:tcPr marL="9369" marR="9369" marT="9369" marB="0" anchor="b">
                    <a:lnL>
                      <a:noFill/>
                    </a:lnL>
                    <a:lnR>
                      <a:noFill/>
                    </a:lnR>
                    <a:lnT>
                      <a:noFill/>
                    </a:lnT>
                    <a:lnB>
                      <a:noFill/>
                    </a:lnB>
                  </a:tcPr>
                </a:tc>
                <a:tc>
                  <a:txBody>
                    <a:bodyPr/>
                    <a:lstStyle/>
                    <a:p>
                      <a:pPr algn="ctr" fontAlgn="b"/>
                      <a:r>
                        <a:rPr lang="en-US" sz="800" b="0" i="0" u="none" strike="noStrike">
                          <a:solidFill>
                            <a:srgbClr val="000000"/>
                          </a:solidFill>
                          <a:latin typeface="Times New Roman"/>
                        </a:rPr>
                        <a:t>#######</a:t>
                      </a: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5/15/2007</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Phi Delta Theta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1993</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1/26/2007</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Alpha Delta Pi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1/26/2006</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11/20/2006</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Sigma Alpha Epsilon</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1997</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10/6/2005</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1/22/2006</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Alpha Delta Phi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NPC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9/16/2005</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Psi Upsilon</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n/a</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5/25/2005</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Kappa Sigma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1986</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4/11/2005</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5/20/2005</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Theta Xi</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NIC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Yes</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1972</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r>
              <a:tr h="196381">
                <a:tc>
                  <a:txBody>
                    <a:bodyPr/>
                    <a:lstStyle/>
                    <a:p>
                      <a:pPr algn="l" fontAlgn="b"/>
                      <a:r>
                        <a:rPr lang="en-US" sz="800" b="0" i="0" u="none" strike="noStrike">
                          <a:solidFill>
                            <a:srgbClr val="000000"/>
                          </a:solidFill>
                          <a:latin typeface="Times New Roman"/>
                        </a:rPr>
                        <a:t>5/13/2005</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x</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Sigma Kappa</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NPC</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No</a:t>
                      </a:r>
                    </a:p>
                  </a:txBody>
                  <a:tcPr marL="9369" marR="9369" marT="9369" marB="0" anchor="b">
                    <a:lnL>
                      <a:noFill/>
                    </a:lnL>
                    <a:lnR>
                      <a:noFill/>
                    </a:lnR>
                    <a:lnT>
                      <a:noFill/>
                    </a:lnT>
                    <a:lnB>
                      <a:noFill/>
                    </a:lnB>
                  </a:tcPr>
                </a:tc>
                <a:tc>
                  <a:txBody>
                    <a:bodyPr/>
                    <a:lstStyle/>
                    <a:p>
                      <a:pPr algn="l" fontAlgn="b"/>
                      <a:r>
                        <a:rPr lang="en-US" sz="800" b="0" i="0" u="none" strike="noStrike">
                          <a:solidFill>
                            <a:srgbClr val="000000"/>
                          </a:solidFill>
                          <a:latin typeface="Times New Roman"/>
                        </a:rPr>
                        <a:t>1990</a:t>
                      </a: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a:solidFill>
                          <a:srgbClr val="000000"/>
                        </a:solidFill>
                        <a:latin typeface="Times New Roman"/>
                      </a:endParaRPr>
                    </a:p>
                  </a:txBody>
                  <a:tcPr marL="9369" marR="9369" marT="9369" marB="0" anchor="b">
                    <a:lnL>
                      <a:noFill/>
                    </a:lnL>
                    <a:lnR>
                      <a:noFill/>
                    </a:lnR>
                    <a:lnT>
                      <a:noFill/>
                    </a:lnT>
                    <a:lnB>
                      <a:noFill/>
                    </a:lnB>
                  </a:tcPr>
                </a:tc>
                <a:tc>
                  <a:txBody>
                    <a:bodyPr/>
                    <a:lstStyle/>
                    <a:p>
                      <a:pPr algn="l" fontAlgn="b"/>
                      <a:endParaRPr lang="en-US" sz="800" b="0" i="0" u="none" strike="noStrike" dirty="0">
                        <a:solidFill>
                          <a:srgbClr val="000000"/>
                        </a:solidFill>
                        <a:latin typeface="Times New Roman"/>
                      </a:endParaRPr>
                    </a:p>
                  </a:txBody>
                  <a:tcPr marL="9369" marR="9369" marT="9369" marB="0" anchor="b">
                    <a:lnL>
                      <a:noFill/>
                    </a:lnL>
                    <a:lnR>
                      <a:noFill/>
                    </a:lnR>
                    <a:lnT>
                      <a:noFill/>
                    </a:lnT>
                    <a:lnB>
                      <a:noFill/>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Meeting Agenda</a:t>
            </a:r>
            <a:endParaRPr lang="en-US" dirty="0"/>
          </a:p>
        </p:txBody>
      </p:sp>
      <p:sp>
        <p:nvSpPr>
          <p:cNvPr id="3" name="Content Placeholder 2"/>
          <p:cNvSpPr>
            <a:spLocks noGrp="1"/>
          </p:cNvSpPr>
          <p:nvPr>
            <p:ph idx="1"/>
          </p:nvPr>
        </p:nvSpPr>
        <p:spPr/>
        <p:txBody>
          <a:bodyPr>
            <a:normAutofit lnSpcReduction="10000"/>
          </a:bodyPr>
          <a:lstStyle/>
          <a:p>
            <a:r>
              <a:rPr lang="en-US" dirty="0" smtClean="0"/>
              <a:t>Report on Greek Life (Michael De </a:t>
            </a:r>
            <a:r>
              <a:rPr lang="en-US" dirty="0" err="1" smtClean="0"/>
              <a:t>Lisi</a:t>
            </a:r>
            <a:r>
              <a:rPr lang="en-US" dirty="0" smtClean="0"/>
              <a:t> ‘03)</a:t>
            </a:r>
          </a:p>
          <a:p>
            <a:r>
              <a:rPr lang="en-US" dirty="0" smtClean="0"/>
              <a:t>Governance Report (Michael De </a:t>
            </a:r>
            <a:r>
              <a:rPr lang="en-US" dirty="0" err="1" smtClean="0"/>
              <a:t>Lisi</a:t>
            </a:r>
            <a:r>
              <a:rPr lang="en-US" dirty="0" smtClean="0"/>
              <a:t> ‘03)</a:t>
            </a:r>
          </a:p>
          <a:p>
            <a:r>
              <a:rPr lang="en-US" dirty="0" smtClean="0"/>
              <a:t>Treasurer’s Report (Peter Carlson ‘02)</a:t>
            </a:r>
          </a:p>
          <a:p>
            <a:r>
              <a:rPr lang="en-US" dirty="0" smtClean="0"/>
              <a:t>Academic Report (Scott Harris ‘95)</a:t>
            </a:r>
          </a:p>
          <a:p>
            <a:r>
              <a:rPr lang="en-US" dirty="0" smtClean="0"/>
              <a:t>Undergraduate Report (Michael Kelley ‘14)</a:t>
            </a:r>
          </a:p>
          <a:p>
            <a:r>
              <a:rPr lang="en-US" dirty="0" smtClean="0"/>
              <a:t>DKE 160</a:t>
            </a:r>
            <a:r>
              <a:rPr lang="en-US" baseline="30000" dirty="0" smtClean="0"/>
              <a:t>th</a:t>
            </a:r>
            <a:r>
              <a:rPr lang="en-US" dirty="0" smtClean="0"/>
              <a:t> Anniversary Campaign (Michael De </a:t>
            </a:r>
            <a:r>
              <a:rPr lang="en-US" dirty="0" err="1" smtClean="0"/>
              <a:t>Lisi</a:t>
            </a:r>
            <a:r>
              <a:rPr lang="en-US" dirty="0" smtClean="0"/>
              <a:t> ‘03)</a:t>
            </a:r>
          </a:p>
          <a:p>
            <a:r>
              <a:rPr lang="en-US" dirty="0" smtClean="0"/>
              <a:t>Introduction to NIBs (Steve </a:t>
            </a:r>
            <a:r>
              <a:rPr lang="en-US" dirty="0" err="1" smtClean="0"/>
              <a:t>Vorvolakos</a:t>
            </a:r>
            <a:r>
              <a:rPr lang="en-US" dirty="0" smtClean="0"/>
              <a:t> ‘14)</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8" name="TextBox 7"/>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 on Greek Life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6" name="TextBox 5"/>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pic>
        <p:nvPicPr>
          <p:cNvPr id="2050" name="Picture 2" descr="Header image"/>
          <p:cNvPicPr>
            <a:picLocks noChangeAspect="1" noChangeArrowheads="1"/>
          </p:cNvPicPr>
          <p:nvPr/>
        </p:nvPicPr>
        <p:blipFill>
          <a:blip r:embed="rId4" cstate="print"/>
          <a:srcRect/>
          <a:stretch>
            <a:fillRect/>
          </a:stretch>
        </p:blipFill>
        <p:spPr bwMode="auto">
          <a:xfrm>
            <a:off x="1143000" y="1219200"/>
            <a:ext cx="6858000" cy="1714500"/>
          </a:xfrm>
          <a:prstGeom prst="rect">
            <a:avLst/>
          </a:prstGeom>
          <a:noFill/>
        </p:spPr>
      </p:pic>
      <p:pic>
        <p:nvPicPr>
          <p:cNvPr id="2052" name="Picture 4" descr="http://upload.wikimedia.org/wikipedia/en/thumb/7/7e/Delta_Upsilon_Member_Badge.svg/220px-Delta_Upsilon_Member_Badge.svg.png"/>
          <p:cNvPicPr>
            <a:picLocks noChangeAspect="1" noChangeArrowheads="1"/>
          </p:cNvPicPr>
          <p:nvPr/>
        </p:nvPicPr>
        <p:blipFill>
          <a:blip r:embed="rId5" cstate="print"/>
          <a:srcRect/>
          <a:stretch>
            <a:fillRect/>
          </a:stretch>
        </p:blipFill>
        <p:spPr bwMode="auto">
          <a:xfrm>
            <a:off x="228600" y="3238501"/>
            <a:ext cx="2095500" cy="1990725"/>
          </a:xfrm>
          <a:prstGeom prst="rect">
            <a:avLst/>
          </a:prstGeom>
          <a:noFill/>
        </p:spPr>
      </p:pic>
      <p:pic>
        <p:nvPicPr>
          <p:cNvPr id="2056" name="Picture 8" descr="Phi Kappa Psi coat of arms.png"/>
          <p:cNvPicPr>
            <a:picLocks noChangeAspect="1" noChangeArrowheads="1"/>
          </p:cNvPicPr>
          <p:nvPr/>
        </p:nvPicPr>
        <p:blipFill>
          <a:blip r:embed="rId6" cstate="print"/>
          <a:srcRect/>
          <a:stretch>
            <a:fillRect/>
          </a:stretch>
        </p:blipFill>
        <p:spPr bwMode="auto">
          <a:xfrm>
            <a:off x="3429000" y="3009900"/>
            <a:ext cx="2286000" cy="2447926"/>
          </a:xfrm>
          <a:prstGeom prst="rect">
            <a:avLst/>
          </a:prstGeom>
          <a:noFill/>
        </p:spPr>
      </p:pic>
      <p:pic>
        <p:nvPicPr>
          <p:cNvPr id="2058" name="Picture 10" descr="http://upload.wikimedia.org/wikipedia/commons/thumb/4/4b/Zetapsiflag.svg/300px-Zetapsiflag.svg.png"/>
          <p:cNvPicPr>
            <a:picLocks noChangeAspect="1" noChangeArrowheads="1"/>
          </p:cNvPicPr>
          <p:nvPr/>
        </p:nvPicPr>
        <p:blipFill>
          <a:blip r:embed="rId7" cstate="print"/>
          <a:srcRect/>
          <a:stretch>
            <a:fillRect/>
          </a:stretch>
        </p:blipFill>
        <p:spPr bwMode="auto">
          <a:xfrm>
            <a:off x="5867400" y="3162301"/>
            <a:ext cx="2857500" cy="2143125"/>
          </a:xfrm>
          <a:prstGeom prst="rect">
            <a:avLst/>
          </a:prstGeom>
          <a:noFill/>
        </p:spPr>
      </p:pic>
      <p:sp>
        <p:nvSpPr>
          <p:cNvPr id="12" name="TextBox 11"/>
          <p:cNvSpPr txBox="1"/>
          <p:nvPr/>
        </p:nvSpPr>
        <p:spPr>
          <a:xfrm>
            <a:off x="0" y="5638800"/>
            <a:ext cx="9144000" cy="646331"/>
          </a:xfrm>
          <a:prstGeom prst="rect">
            <a:avLst/>
          </a:prstGeom>
          <a:noFill/>
        </p:spPr>
        <p:txBody>
          <a:bodyPr wrap="square" rtlCol="0">
            <a:spAutoFit/>
          </a:bodyPr>
          <a:lstStyle/>
          <a:p>
            <a:r>
              <a:rPr lang="en-US" dirty="0" smtClean="0"/>
              <a:t>KDR and Chi Phi still own their houses; Chi Phi dispute with Lafayette College still not resolved</a:t>
            </a:r>
          </a:p>
          <a:p>
            <a:r>
              <a:rPr lang="en-US" dirty="0" smtClean="0"/>
              <a:t>21 fraternities and sororities express interest in Lafayette College since 2008</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descr="DKE0237_OrgCharBackground_v1.jpg"/>
          <p:cNvPicPr>
            <a:picLocks noChangeAspect="1"/>
          </p:cNvPicPr>
          <p:nvPr/>
        </p:nvPicPr>
        <p:blipFill>
          <a:blip r:embed="rId3" cstate="print"/>
          <a:stretch>
            <a:fillRect/>
          </a:stretch>
        </p:blipFill>
        <p:spPr>
          <a:xfrm>
            <a:off x="0" y="0"/>
            <a:ext cx="9144000" cy="6858000"/>
          </a:xfrm>
          <a:prstGeom prst="rect">
            <a:avLst/>
          </a:prstGeom>
          <a:noFill/>
          <a:ln w="15875">
            <a:noFill/>
            <a:miter lim="800000"/>
            <a:headEnd type="none" w="sm" len="sm"/>
            <a:tailEnd type="none" w="sm" len="sm"/>
          </a:ln>
        </p:spPr>
      </p:pic>
      <p:sp>
        <p:nvSpPr>
          <p:cNvPr id="56" name="Rectangle 70"/>
          <p:cNvSpPr>
            <a:spLocks noChangeArrowheads="1"/>
          </p:cNvSpPr>
          <p:nvPr/>
        </p:nvSpPr>
        <p:spPr bwMode="auto">
          <a:xfrm>
            <a:off x="4883800" y="4170351"/>
            <a:ext cx="1948319" cy="914400"/>
          </a:xfrm>
          <a:prstGeom prst="rect">
            <a:avLst/>
          </a:prstGeom>
          <a:solidFill>
            <a:srgbClr val="FFFFFF">
              <a:alpha val="63921"/>
            </a:srgbClr>
          </a:solidFill>
          <a:ln w="9525" algn="ctr">
            <a:noFill/>
            <a:miter lim="800000"/>
            <a:headEnd/>
            <a:tailEnd/>
          </a:ln>
        </p:spPr>
        <p:txBody>
          <a:bodyPr wrap="none" anchor="ctr"/>
          <a:lstStyle/>
          <a:p>
            <a:endParaRPr lang="en-US" dirty="0"/>
          </a:p>
        </p:txBody>
      </p:sp>
      <p:sp>
        <p:nvSpPr>
          <p:cNvPr id="57" name="Rectangle 71"/>
          <p:cNvSpPr>
            <a:spLocks noChangeArrowheads="1"/>
          </p:cNvSpPr>
          <p:nvPr/>
        </p:nvSpPr>
        <p:spPr bwMode="auto">
          <a:xfrm>
            <a:off x="2691591" y="4170351"/>
            <a:ext cx="1762125" cy="914400"/>
          </a:xfrm>
          <a:prstGeom prst="rect">
            <a:avLst/>
          </a:prstGeom>
          <a:solidFill>
            <a:srgbClr val="FFFFFF">
              <a:alpha val="63921"/>
            </a:srgbClr>
          </a:solidFill>
          <a:ln w="9525" algn="ctr">
            <a:noFill/>
            <a:miter lim="800000"/>
            <a:headEnd/>
            <a:tailEnd/>
          </a:ln>
        </p:spPr>
        <p:txBody>
          <a:bodyPr wrap="none" anchor="ctr"/>
          <a:lstStyle/>
          <a:p>
            <a:endParaRPr lang="en-US" dirty="0"/>
          </a:p>
        </p:txBody>
      </p:sp>
      <p:sp>
        <p:nvSpPr>
          <p:cNvPr id="59" name="Rectangle 69"/>
          <p:cNvSpPr>
            <a:spLocks noChangeArrowheads="1"/>
          </p:cNvSpPr>
          <p:nvPr/>
        </p:nvSpPr>
        <p:spPr bwMode="auto">
          <a:xfrm>
            <a:off x="5574816" y="3168638"/>
            <a:ext cx="1676400" cy="914400"/>
          </a:xfrm>
          <a:prstGeom prst="rect">
            <a:avLst/>
          </a:prstGeom>
          <a:solidFill>
            <a:srgbClr val="FFFFFF">
              <a:alpha val="63921"/>
            </a:srgbClr>
          </a:solidFill>
          <a:ln w="9525" algn="ctr">
            <a:noFill/>
            <a:miter lim="800000"/>
            <a:headEnd/>
            <a:tailEnd/>
          </a:ln>
        </p:spPr>
        <p:txBody>
          <a:bodyPr wrap="none" anchor="ctr"/>
          <a:lstStyle/>
          <a:p>
            <a:endParaRPr lang="en-US" dirty="0"/>
          </a:p>
        </p:txBody>
      </p:sp>
      <p:sp>
        <p:nvSpPr>
          <p:cNvPr id="60" name="Rectangle 68"/>
          <p:cNvSpPr>
            <a:spLocks noChangeArrowheads="1"/>
          </p:cNvSpPr>
          <p:nvPr/>
        </p:nvSpPr>
        <p:spPr bwMode="auto">
          <a:xfrm>
            <a:off x="3727654" y="3168638"/>
            <a:ext cx="1762125" cy="914400"/>
          </a:xfrm>
          <a:prstGeom prst="rect">
            <a:avLst/>
          </a:prstGeom>
          <a:solidFill>
            <a:srgbClr val="FFFFFF">
              <a:alpha val="63921"/>
            </a:srgbClr>
          </a:solidFill>
          <a:ln w="9525" algn="ctr">
            <a:noFill/>
            <a:miter lim="800000"/>
            <a:headEnd/>
            <a:tailEnd/>
          </a:ln>
        </p:spPr>
        <p:txBody>
          <a:bodyPr wrap="none" anchor="ctr"/>
          <a:lstStyle/>
          <a:p>
            <a:endParaRPr lang="en-US" dirty="0"/>
          </a:p>
        </p:txBody>
      </p:sp>
      <p:sp>
        <p:nvSpPr>
          <p:cNvPr id="61" name="Rectangle 67"/>
          <p:cNvSpPr>
            <a:spLocks noChangeArrowheads="1"/>
          </p:cNvSpPr>
          <p:nvPr/>
        </p:nvSpPr>
        <p:spPr bwMode="auto">
          <a:xfrm>
            <a:off x="1880493" y="3168638"/>
            <a:ext cx="1752600" cy="914400"/>
          </a:xfrm>
          <a:prstGeom prst="rect">
            <a:avLst/>
          </a:prstGeom>
          <a:solidFill>
            <a:srgbClr val="FFFFFF">
              <a:alpha val="63921"/>
            </a:srgbClr>
          </a:solidFill>
          <a:ln w="9525" algn="ctr">
            <a:noFill/>
            <a:miter lim="800000"/>
            <a:headEnd/>
            <a:tailEnd/>
          </a:ln>
        </p:spPr>
        <p:txBody>
          <a:bodyPr wrap="none" anchor="ctr"/>
          <a:lstStyle/>
          <a:p>
            <a:endParaRPr lang="en-US" dirty="0"/>
          </a:p>
        </p:txBody>
      </p:sp>
      <p:sp>
        <p:nvSpPr>
          <p:cNvPr id="2050" name="Rectangle 79"/>
          <p:cNvSpPr>
            <a:spLocks noGrp="1" noChangeArrowheads="1"/>
          </p:cNvSpPr>
          <p:nvPr>
            <p:ph type="title" idx="4294967295"/>
          </p:nvPr>
        </p:nvSpPr>
        <p:spPr>
          <a:xfrm>
            <a:off x="0" y="152400"/>
            <a:ext cx="9144000" cy="1143000"/>
          </a:xfrm>
        </p:spPr>
        <p:txBody>
          <a:bodyPr>
            <a:normAutofit fontScale="90000"/>
          </a:bodyPr>
          <a:lstStyle/>
          <a:p>
            <a:r>
              <a:rPr lang="en-US" dirty="0" smtClean="0"/>
              <a:t>Rho House Association Leadership Team</a:t>
            </a:r>
          </a:p>
        </p:txBody>
      </p:sp>
      <p:cxnSp>
        <p:nvCxnSpPr>
          <p:cNvPr id="788671" name="AutoShape 191"/>
          <p:cNvCxnSpPr>
            <a:cxnSpLocks noChangeShapeType="1"/>
            <a:endCxn id="2057" idx="2"/>
          </p:cNvCxnSpPr>
          <p:nvPr/>
        </p:nvCxnSpPr>
        <p:spPr bwMode="auto">
          <a:xfrm rot="5400000">
            <a:off x="5904230" y="2352358"/>
            <a:ext cx="1588" cy="1588"/>
          </a:xfrm>
          <a:prstGeom prst="straightConnector1">
            <a:avLst/>
          </a:prstGeom>
          <a:noFill/>
          <a:ln w="12700">
            <a:solidFill>
              <a:srgbClr val="333333"/>
            </a:solidFill>
            <a:round/>
            <a:headEnd/>
            <a:tailEnd/>
          </a:ln>
          <a:effectLst>
            <a:outerShdw dist="17961" dir="2700000" algn="ctr" rotWithShape="0">
              <a:schemeClr val="bg2"/>
            </a:outerShdw>
          </a:effectLst>
        </p:spPr>
      </p:cxnSp>
      <p:sp>
        <p:nvSpPr>
          <p:cNvPr id="2059" name="Rectangle 274"/>
          <p:cNvSpPr>
            <a:spLocks noChangeArrowheads="1"/>
          </p:cNvSpPr>
          <p:nvPr/>
        </p:nvSpPr>
        <p:spPr bwMode="auto">
          <a:xfrm>
            <a:off x="6909759" y="1298851"/>
            <a:ext cx="1292225" cy="503238"/>
          </a:xfrm>
          <a:prstGeom prst="rect">
            <a:avLst/>
          </a:prstGeom>
          <a:noFill/>
          <a:ln w="15875">
            <a:noFill/>
            <a:miter lim="800000"/>
            <a:headEnd type="none" w="sm" len="sm"/>
            <a:tailEnd type="none" w="sm" len="sm"/>
          </a:ln>
        </p:spPr>
        <p:txBody>
          <a:bodyPr lIns="8648" tIns="8648" rIns="0" bIns="8648"/>
          <a:lstStyle/>
          <a:p>
            <a:pPr>
              <a:lnSpc>
                <a:spcPct val="95000"/>
              </a:lnSpc>
              <a:spcAft>
                <a:spcPct val="50000"/>
              </a:spcAft>
            </a:pPr>
            <a:r>
              <a:rPr lang="en-US" sz="900" b="1" dirty="0" smtClean="0">
                <a:solidFill>
                  <a:srgbClr val="000000"/>
                </a:solidFill>
                <a:latin typeface="Arial Narrow" pitchFamily="34" charset="0"/>
                <a:cs typeface="Arial" charset="0"/>
              </a:rPr>
              <a:t>Young Alumni Giving (0-5)</a:t>
            </a:r>
            <a:r>
              <a:rPr lang="en-US" sz="900" b="1" dirty="0">
                <a:solidFill>
                  <a:srgbClr val="000000"/>
                </a:solidFill>
                <a:latin typeface="Arial Narrow" pitchFamily="34" charset="0"/>
                <a:cs typeface="Arial" charset="0"/>
              </a:rPr>
              <a:t/>
            </a:r>
            <a:br>
              <a:rPr lang="en-US" sz="900" b="1" dirty="0">
                <a:solidFill>
                  <a:srgbClr val="000000"/>
                </a:solidFill>
                <a:latin typeface="Arial Narrow" pitchFamily="34" charset="0"/>
                <a:cs typeface="Arial" charset="0"/>
              </a:rPr>
            </a:br>
            <a:r>
              <a:rPr lang="en-US" sz="900" dirty="0" smtClean="0">
                <a:solidFill>
                  <a:srgbClr val="000000"/>
                </a:solidFill>
                <a:latin typeface="Arial Narrow" pitchFamily="34" charset="0"/>
                <a:cs typeface="Arial" charset="0"/>
              </a:rPr>
              <a:t>Assistant Director</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Michael </a:t>
            </a:r>
            <a:r>
              <a:rPr lang="en-US" sz="900" dirty="0" err="1" smtClean="0">
                <a:solidFill>
                  <a:srgbClr val="800000"/>
                </a:solidFill>
                <a:latin typeface="Arial Narrow" pitchFamily="34" charset="0"/>
                <a:cs typeface="Arial" charset="0"/>
              </a:rPr>
              <a:t>Rupolo</a:t>
            </a:r>
            <a:r>
              <a:rPr lang="en-US" sz="900" dirty="0" smtClean="0">
                <a:solidFill>
                  <a:srgbClr val="800000"/>
                </a:solidFill>
                <a:latin typeface="Arial Narrow" pitchFamily="34" charset="0"/>
                <a:cs typeface="Arial" charset="0"/>
              </a:rPr>
              <a:t> ‘12</a:t>
            </a:r>
            <a:endParaRPr lang="en-US" sz="900" dirty="0">
              <a:solidFill>
                <a:srgbClr val="000000"/>
              </a:solidFill>
              <a:latin typeface="Arial Narrow" pitchFamily="34" charset="0"/>
              <a:cs typeface="Arial" charset="0"/>
            </a:endParaRPr>
          </a:p>
        </p:txBody>
      </p:sp>
      <p:sp>
        <p:nvSpPr>
          <p:cNvPr id="2060" name="Rectangle 320"/>
          <p:cNvSpPr>
            <a:spLocks noChangeArrowheads="1"/>
          </p:cNvSpPr>
          <p:nvPr/>
        </p:nvSpPr>
        <p:spPr bwMode="auto">
          <a:xfrm>
            <a:off x="6909759" y="2142849"/>
            <a:ext cx="1302589" cy="425450"/>
          </a:xfrm>
          <a:prstGeom prst="rect">
            <a:avLst/>
          </a:prstGeom>
          <a:noFill/>
          <a:ln w="15875">
            <a:noFill/>
            <a:miter lim="800000"/>
            <a:headEnd type="none" w="sm" len="sm"/>
            <a:tailEnd type="none" w="sm" len="sm"/>
          </a:ln>
        </p:spPr>
        <p:txBody>
          <a:bodyPr lIns="0" tIns="8648" rIns="8648" bIns="8648"/>
          <a:lstStyle/>
          <a:p>
            <a:pPr>
              <a:lnSpc>
                <a:spcPct val="95000"/>
              </a:lnSpc>
              <a:spcAft>
                <a:spcPct val="50000"/>
              </a:spcAft>
            </a:pPr>
            <a:r>
              <a:rPr lang="en-US" sz="900" b="1" dirty="0" smtClean="0">
                <a:solidFill>
                  <a:srgbClr val="000000"/>
                </a:solidFill>
                <a:latin typeface="Arial Narrow" pitchFamily="34" charset="0"/>
                <a:cs typeface="Arial" charset="0"/>
              </a:rPr>
              <a:t>Young Alumni Giving (5-10)</a:t>
            </a:r>
            <a:r>
              <a:rPr lang="en-US" sz="900" b="1" dirty="0">
                <a:solidFill>
                  <a:srgbClr val="000000"/>
                </a:solidFill>
                <a:latin typeface="Arial Narrow" pitchFamily="34" charset="0"/>
                <a:cs typeface="Arial" charset="0"/>
              </a:rPr>
              <a:t/>
            </a:r>
            <a:br>
              <a:rPr lang="en-US" sz="900" b="1" dirty="0">
                <a:solidFill>
                  <a:srgbClr val="000000"/>
                </a:solidFill>
                <a:latin typeface="Arial Narrow" pitchFamily="34" charset="0"/>
                <a:cs typeface="Arial" charset="0"/>
              </a:rPr>
            </a:br>
            <a:r>
              <a:rPr lang="en-US" sz="900" dirty="0" smtClean="0">
                <a:solidFill>
                  <a:srgbClr val="000000"/>
                </a:solidFill>
                <a:latin typeface="Arial Narrow" pitchFamily="34" charset="0"/>
                <a:cs typeface="Arial" charset="0"/>
              </a:rPr>
              <a:t>Assistant Director</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Rob Hummel ’06 (Pending)</a:t>
            </a:r>
            <a:endParaRPr lang="en-US" sz="900" dirty="0">
              <a:solidFill>
                <a:srgbClr val="000000"/>
              </a:solidFill>
              <a:latin typeface="Arial Narrow" pitchFamily="34" charset="0"/>
              <a:cs typeface="Arial" charset="0"/>
            </a:endParaRPr>
          </a:p>
        </p:txBody>
      </p:sp>
      <p:sp>
        <p:nvSpPr>
          <p:cNvPr id="2061" name="Rectangle 321"/>
          <p:cNvSpPr>
            <a:spLocks noChangeArrowheads="1"/>
          </p:cNvSpPr>
          <p:nvPr/>
        </p:nvSpPr>
        <p:spPr bwMode="auto">
          <a:xfrm>
            <a:off x="914400" y="1394460"/>
            <a:ext cx="1020763" cy="427038"/>
          </a:xfrm>
          <a:prstGeom prst="rect">
            <a:avLst/>
          </a:prstGeom>
          <a:noFill/>
          <a:ln w="15875">
            <a:noFill/>
            <a:miter lim="800000"/>
            <a:headEnd type="none" w="sm" len="sm"/>
            <a:tailEnd type="none" w="sm" len="sm"/>
          </a:ln>
        </p:spPr>
        <p:txBody>
          <a:bodyPr lIns="0" tIns="8648" rIns="8648" bIns="8648"/>
          <a:lstStyle/>
          <a:p>
            <a:pPr>
              <a:lnSpc>
                <a:spcPct val="90000"/>
              </a:lnSpc>
              <a:spcAft>
                <a:spcPct val="50000"/>
              </a:spcAft>
            </a:pPr>
            <a:r>
              <a:rPr lang="en-US" sz="900" b="1" dirty="0" smtClean="0">
                <a:solidFill>
                  <a:srgbClr val="000000"/>
                </a:solidFill>
                <a:latin typeface="Arial Narrow" pitchFamily="34" charset="0"/>
                <a:cs typeface="Arial" charset="0"/>
              </a:rPr>
              <a:t>Rho News                  </a:t>
            </a:r>
            <a:r>
              <a:rPr lang="en-US" sz="900" dirty="0" smtClean="0">
                <a:solidFill>
                  <a:srgbClr val="000000"/>
                </a:solidFill>
                <a:latin typeface="Arial Narrow" pitchFamily="34" charset="0"/>
                <a:cs typeface="Arial" charset="0"/>
              </a:rPr>
              <a:t>Editor</a:t>
            </a:r>
            <a:r>
              <a:rPr lang="en-US" sz="900" dirty="0">
                <a:solidFill>
                  <a:srgbClr val="000000"/>
                </a:solidFill>
                <a:latin typeface="Arial Narrow" pitchFamily="34" charset="0"/>
                <a:cs typeface="Arial" charset="0"/>
              </a:rPr>
              <a:t/>
            </a:r>
            <a:br>
              <a:rPr lang="en-US" sz="900" dirty="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Jared Piette ‘12</a:t>
            </a:r>
            <a:r>
              <a:rPr lang="en-US" sz="900" dirty="0" smtClean="0">
                <a:solidFill>
                  <a:srgbClr val="000000"/>
                </a:solidFill>
                <a:latin typeface="Arial Narrow" pitchFamily="34" charset="0"/>
                <a:cs typeface="Arial" charset="0"/>
              </a:rPr>
              <a:t/>
            </a:r>
            <a:br>
              <a:rPr lang="en-US" sz="900" dirty="0" smtClean="0">
                <a:solidFill>
                  <a:srgbClr val="000000"/>
                </a:solidFill>
                <a:latin typeface="Arial Narrow" pitchFamily="34" charset="0"/>
                <a:cs typeface="Arial" charset="0"/>
              </a:rPr>
            </a:br>
            <a:endParaRPr lang="en-US" sz="900" dirty="0" smtClean="0">
              <a:solidFill>
                <a:srgbClr val="000000"/>
              </a:solidFill>
              <a:latin typeface="Arial Narrow" pitchFamily="34" charset="0"/>
              <a:cs typeface="Arial" charset="0"/>
            </a:endParaRPr>
          </a:p>
        </p:txBody>
      </p:sp>
      <p:sp>
        <p:nvSpPr>
          <p:cNvPr id="2062" name="Rectangle 323"/>
          <p:cNvSpPr>
            <a:spLocks noChangeArrowheads="1"/>
          </p:cNvSpPr>
          <p:nvPr/>
        </p:nvSpPr>
        <p:spPr bwMode="auto">
          <a:xfrm>
            <a:off x="914400" y="5638800"/>
            <a:ext cx="1089343" cy="427038"/>
          </a:xfrm>
          <a:prstGeom prst="rect">
            <a:avLst/>
          </a:prstGeom>
          <a:noFill/>
          <a:ln w="15875">
            <a:noFill/>
            <a:miter lim="800000"/>
            <a:headEnd type="none" w="sm" len="sm"/>
            <a:tailEnd type="none" w="sm" len="sm"/>
          </a:ln>
        </p:spPr>
        <p:txBody>
          <a:bodyPr lIns="0" tIns="8648" rIns="8648" bIns="8648"/>
          <a:lstStyle/>
          <a:p>
            <a:pPr>
              <a:lnSpc>
                <a:spcPct val="90000"/>
              </a:lnSpc>
              <a:spcAft>
                <a:spcPct val="50000"/>
              </a:spcAft>
            </a:pPr>
            <a:r>
              <a:rPr lang="en-US" sz="900" b="1" dirty="0" smtClean="0">
                <a:solidFill>
                  <a:srgbClr val="000000"/>
                </a:solidFill>
                <a:latin typeface="Arial Narrow" pitchFamily="34" charset="0"/>
                <a:cs typeface="Arial" charset="0"/>
              </a:rPr>
              <a:t>Chapter Advisor</a:t>
            </a:r>
            <a:br>
              <a:rPr lang="en-US" sz="900" b="1" dirty="0" smtClean="0">
                <a:solidFill>
                  <a:srgbClr val="000000"/>
                </a:solidFill>
                <a:latin typeface="Arial Narrow" pitchFamily="34" charset="0"/>
                <a:cs typeface="Arial" charset="0"/>
              </a:rPr>
            </a:br>
            <a:r>
              <a:rPr lang="en-US" sz="900" dirty="0" smtClean="0">
                <a:solidFill>
                  <a:srgbClr val="000000"/>
                </a:solidFill>
                <a:latin typeface="Arial Narrow" pitchFamily="34" charset="0"/>
              </a:rPr>
              <a:t>Member Development</a:t>
            </a:r>
            <a:br>
              <a:rPr lang="en-US" sz="900" dirty="0" smtClean="0">
                <a:solidFill>
                  <a:srgbClr val="000000"/>
                </a:solidFill>
                <a:latin typeface="Arial Narrow" pitchFamily="34" charset="0"/>
              </a:rPr>
            </a:br>
            <a:r>
              <a:rPr lang="en-US" sz="900" dirty="0" smtClean="0">
                <a:solidFill>
                  <a:srgbClr val="800000"/>
                </a:solidFill>
                <a:latin typeface="Arial Narrow" pitchFamily="34" charset="0"/>
                <a:cs typeface="Arial" charset="0"/>
              </a:rPr>
              <a:t>TBD</a:t>
            </a:r>
            <a:r>
              <a:rPr lang="en-US" sz="900" b="1" dirty="0" smtClean="0">
                <a:solidFill>
                  <a:srgbClr val="000000"/>
                </a:solidFill>
                <a:latin typeface="Arial Narrow" pitchFamily="34" charset="0"/>
                <a:cs typeface="Arial" charset="0"/>
              </a:rPr>
              <a:t> </a:t>
            </a:r>
            <a:endParaRPr lang="en-US" sz="900" b="1" dirty="0">
              <a:solidFill>
                <a:srgbClr val="000000"/>
              </a:solidFill>
              <a:latin typeface="Arial Narrow" pitchFamily="34" charset="0"/>
              <a:cs typeface="Arial" charset="0"/>
            </a:endParaRPr>
          </a:p>
        </p:txBody>
      </p:sp>
      <p:sp>
        <p:nvSpPr>
          <p:cNvPr id="2063" name="Rectangle 324"/>
          <p:cNvSpPr>
            <a:spLocks noChangeArrowheads="1"/>
          </p:cNvSpPr>
          <p:nvPr/>
        </p:nvSpPr>
        <p:spPr bwMode="auto">
          <a:xfrm>
            <a:off x="914400" y="3947160"/>
            <a:ext cx="1020763" cy="425450"/>
          </a:xfrm>
          <a:prstGeom prst="rect">
            <a:avLst/>
          </a:prstGeom>
          <a:noFill/>
          <a:ln w="15875">
            <a:noFill/>
            <a:miter lim="800000"/>
            <a:headEnd type="none" w="sm" len="sm"/>
            <a:tailEnd type="none" w="sm" len="sm"/>
          </a:ln>
        </p:spPr>
        <p:txBody>
          <a:bodyPr lIns="0" tIns="8648" rIns="8648" bIns="8648"/>
          <a:lstStyle/>
          <a:p>
            <a:pPr>
              <a:lnSpc>
                <a:spcPct val="90000"/>
              </a:lnSpc>
            </a:pPr>
            <a:r>
              <a:rPr lang="en-US" sz="900" b="1" dirty="0" smtClean="0">
                <a:solidFill>
                  <a:srgbClr val="000000"/>
                </a:solidFill>
                <a:latin typeface="Arial Narrow" pitchFamily="34" charset="0"/>
                <a:cs typeface="Arial" charset="0"/>
              </a:rPr>
              <a:t>Art Design</a:t>
            </a:r>
            <a:r>
              <a:rPr lang="en-US" sz="900" dirty="0" smtClean="0">
                <a:solidFill>
                  <a:srgbClr val="000000"/>
                </a:solidFill>
                <a:latin typeface="Arial Narrow" pitchFamily="34" charset="0"/>
                <a:cs typeface="Arial" charset="0"/>
              </a:rPr>
              <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Gabriel Fernandez-Obregon ‘03</a:t>
            </a:r>
            <a:endParaRPr lang="en-US" sz="900" dirty="0">
              <a:solidFill>
                <a:srgbClr val="000000"/>
              </a:solidFill>
              <a:latin typeface="Arial Narrow" pitchFamily="34" charset="0"/>
              <a:cs typeface="Arial" charset="0"/>
            </a:endParaRPr>
          </a:p>
        </p:txBody>
      </p:sp>
      <p:sp>
        <p:nvSpPr>
          <p:cNvPr id="2065" name="Rectangle 327"/>
          <p:cNvSpPr>
            <a:spLocks noChangeArrowheads="1"/>
          </p:cNvSpPr>
          <p:nvPr/>
        </p:nvSpPr>
        <p:spPr bwMode="auto">
          <a:xfrm>
            <a:off x="5604190" y="4308189"/>
            <a:ext cx="1314450" cy="522288"/>
          </a:xfrm>
          <a:prstGeom prst="rect">
            <a:avLst/>
          </a:prstGeom>
          <a:noFill/>
          <a:ln w="15875">
            <a:noFill/>
            <a:miter lim="800000"/>
            <a:headEnd type="none" w="sm" len="sm"/>
            <a:tailEnd type="none" w="sm" len="sm"/>
          </a:ln>
        </p:spPr>
        <p:txBody>
          <a:bodyPr lIns="8648" tIns="8648" rIns="0" bIns="8648"/>
          <a:lstStyle/>
          <a:p>
            <a:pPr>
              <a:lnSpc>
                <a:spcPct val="90000"/>
              </a:lnSpc>
              <a:spcAft>
                <a:spcPct val="50000"/>
              </a:spcAft>
            </a:pPr>
            <a:r>
              <a:rPr lang="en-US" sz="900" b="1" dirty="0" smtClean="0">
                <a:solidFill>
                  <a:srgbClr val="000000"/>
                </a:solidFill>
                <a:latin typeface="Arial Narrow" pitchFamily="34" charset="0"/>
                <a:cs typeface="Arial" charset="0"/>
              </a:rPr>
              <a:t>Scholarship</a:t>
            </a:r>
            <a:br>
              <a:rPr lang="en-US" sz="900" b="1" dirty="0" smtClean="0">
                <a:solidFill>
                  <a:srgbClr val="000000"/>
                </a:solidFill>
                <a:latin typeface="Arial Narrow" pitchFamily="34" charset="0"/>
                <a:cs typeface="Arial" charset="0"/>
              </a:rPr>
            </a:br>
            <a:r>
              <a:rPr lang="en-US" sz="900" dirty="0" smtClean="0">
                <a:solidFill>
                  <a:srgbClr val="000000"/>
                </a:solidFill>
                <a:latin typeface="Arial Narrow" pitchFamily="34" charset="0"/>
              </a:rPr>
              <a:t>Director</a:t>
            </a:r>
            <a:br>
              <a:rPr lang="en-US" sz="900" dirty="0" smtClean="0">
                <a:solidFill>
                  <a:srgbClr val="000000"/>
                </a:solidFill>
                <a:latin typeface="Arial Narrow" pitchFamily="34" charset="0"/>
              </a:rPr>
            </a:br>
            <a:r>
              <a:rPr lang="en-US" sz="900" dirty="0" smtClean="0">
                <a:solidFill>
                  <a:srgbClr val="800000"/>
                </a:solidFill>
                <a:latin typeface="Arial Narrow" pitchFamily="34" charset="0"/>
                <a:cs typeface="Arial" charset="0"/>
              </a:rPr>
              <a:t>Dr. </a:t>
            </a:r>
            <a:r>
              <a:rPr lang="en-US" sz="900" dirty="0" err="1" smtClean="0">
                <a:solidFill>
                  <a:srgbClr val="800000"/>
                </a:solidFill>
                <a:latin typeface="Arial Narrow" pitchFamily="34" charset="0"/>
                <a:cs typeface="Arial" charset="0"/>
              </a:rPr>
              <a:t>Asela</a:t>
            </a:r>
            <a:r>
              <a:rPr lang="en-US" sz="900" dirty="0" smtClean="0">
                <a:solidFill>
                  <a:srgbClr val="800000"/>
                </a:solidFill>
                <a:latin typeface="Arial Narrow" pitchFamily="34" charset="0"/>
                <a:cs typeface="Arial" charset="0"/>
              </a:rPr>
              <a:t> </a:t>
            </a:r>
            <a:r>
              <a:rPr lang="en-US" sz="900" dirty="0" err="1" smtClean="0">
                <a:solidFill>
                  <a:srgbClr val="800000"/>
                </a:solidFill>
                <a:latin typeface="Arial Narrow" pitchFamily="34" charset="0"/>
                <a:cs typeface="Arial" charset="0"/>
              </a:rPr>
              <a:t>Gunawardana</a:t>
            </a:r>
            <a:r>
              <a:rPr lang="en-US" sz="900" dirty="0" smtClean="0">
                <a:solidFill>
                  <a:srgbClr val="800000"/>
                </a:solidFill>
                <a:latin typeface="Arial Narrow" pitchFamily="34" charset="0"/>
                <a:cs typeface="Arial" charset="0"/>
              </a:rPr>
              <a:t> ‘95</a:t>
            </a:r>
            <a:br>
              <a:rPr lang="en-US" sz="900" dirty="0" smtClean="0">
                <a:solidFill>
                  <a:srgbClr val="800000"/>
                </a:solidFill>
                <a:latin typeface="Arial Narrow" pitchFamily="34" charset="0"/>
                <a:cs typeface="Arial" charset="0"/>
              </a:rPr>
            </a:br>
            <a:r>
              <a:rPr lang="en-US" sz="900" b="1" dirty="0" smtClean="0">
                <a:solidFill>
                  <a:srgbClr val="000000"/>
                </a:solidFill>
                <a:latin typeface="Arial Narrow" pitchFamily="34" charset="0"/>
                <a:cs typeface="Arial" charset="0"/>
              </a:rPr>
              <a:t> </a:t>
            </a:r>
            <a:endParaRPr lang="en-US" sz="900" b="1" dirty="0">
              <a:solidFill>
                <a:srgbClr val="000000"/>
              </a:solidFill>
              <a:latin typeface="Arial Narrow" pitchFamily="34" charset="0"/>
              <a:cs typeface="Arial" charset="0"/>
            </a:endParaRPr>
          </a:p>
        </p:txBody>
      </p:sp>
      <p:sp>
        <p:nvSpPr>
          <p:cNvPr id="2066" name="Rectangle 328"/>
          <p:cNvSpPr>
            <a:spLocks noChangeArrowheads="1"/>
          </p:cNvSpPr>
          <p:nvPr/>
        </p:nvSpPr>
        <p:spPr bwMode="auto">
          <a:xfrm>
            <a:off x="7005503" y="3125857"/>
            <a:ext cx="1060450" cy="503238"/>
          </a:xfrm>
          <a:prstGeom prst="rect">
            <a:avLst/>
          </a:prstGeom>
          <a:noFill/>
          <a:ln w="15875">
            <a:noFill/>
            <a:miter lim="800000"/>
            <a:headEnd type="none" w="sm" len="sm"/>
            <a:tailEnd type="none" w="sm" len="sm"/>
          </a:ln>
        </p:spPr>
        <p:txBody>
          <a:bodyPr lIns="8648" tIns="8648" rIns="0" bIns="8648"/>
          <a:lstStyle/>
          <a:p>
            <a:pPr algn="r">
              <a:lnSpc>
                <a:spcPct val="95000"/>
              </a:lnSpc>
            </a:pPr>
            <a:r>
              <a:rPr lang="en-US" sz="900" b="1" dirty="0" smtClean="0">
                <a:solidFill>
                  <a:srgbClr val="000000"/>
                </a:solidFill>
                <a:latin typeface="Arial Narrow" pitchFamily="34" charset="0"/>
                <a:cs typeface="Arial" charset="0"/>
              </a:rPr>
              <a:t>Recruitment</a:t>
            </a:r>
            <a:br>
              <a:rPr lang="en-US" sz="900" b="1" dirty="0" smtClean="0">
                <a:solidFill>
                  <a:srgbClr val="000000"/>
                </a:solidFill>
                <a:latin typeface="Arial Narrow" pitchFamily="34" charset="0"/>
                <a:cs typeface="Arial" charset="0"/>
              </a:rPr>
            </a:br>
            <a:r>
              <a:rPr lang="en-US" sz="900" dirty="0" smtClean="0">
                <a:solidFill>
                  <a:srgbClr val="000000"/>
                </a:solidFill>
                <a:latin typeface="Arial Narrow" pitchFamily="34" charset="0"/>
              </a:rPr>
              <a:t>Advisor</a:t>
            </a:r>
          </a:p>
          <a:p>
            <a:pPr algn="r">
              <a:lnSpc>
                <a:spcPct val="95000"/>
              </a:lnSpc>
            </a:pPr>
            <a:r>
              <a:rPr lang="en-US" sz="900" dirty="0" smtClean="0">
                <a:solidFill>
                  <a:srgbClr val="800000"/>
                </a:solidFill>
                <a:latin typeface="Arial Narrow" pitchFamily="34" charset="0"/>
                <a:cs typeface="Arial" charset="0"/>
              </a:rPr>
              <a:t>John </a:t>
            </a:r>
            <a:r>
              <a:rPr lang="en-US" sz="900" dirty="0" err="1" smtClean="0">
                <a:solidFill>
                  <a:srgbClr val="800000"/>
                </a:solidFill>
                <a:latin typeface="Arial Narrow" pitchFamily="34" charset="0"/>
                <a:cs typeface="Arial" charset="0"/>
              </a:rPr>
              <a:t>Sheehy</a:t>
            </a:r>
            <a:r>
              <a:rPr lang="en-US" sz="900" dirty="0" smtClean="0">
                <a:solidFill>
                  <a:srgbClr val="800000"/>
                </a:solidFill>
                <a:latin typeface="Arial Narrow" pitchFamily="34" charset="0"/>
                <a:cs typeface="Arial" charset="0"/>
              </a:rPr>
              <a:t> ‘05</a:t>
            </a:r>
            <a:endParaRPr lang="en-US" sz="900" dirty="0">
              <a:solidFill>
                <a:srgbClr val="000000"/>
              </a:solidFill>
              <a:latin typeface="Arial Narrow" pitchFamily="34" charset="0"/>
              <a:cs typeface="Arial" charset="0"/>
            </a:endParaRPr>
          </a:p>
        </p:txBody>
      </p:sp>
      <p:sp>
        <p:nvSpPr>
          <p:cNvPr id="2067" name="Rectangle 330"/>
          <p:cNvSpPr>
            <a:spLocks noChangeArrowheads="1"/>
          </p:cNvSpPr>
          <p:nvPr/>
        </p:nvSpPr>
        <p:spPr bwMode="auto">
          <a:xfrm>
            <a:off x="914400" y="2255520"/>
            <a:ext cx="1020763" cy="617076"/>
          </a:xfrm>
          <a:prstGeom prst="rect">
            <a:avLst/>
          </a:prstGeom>
          <a:noFill/>
          <a:ln w="15875">
            <a:noFill/>
            <a:miter lim="800000"/>
            <a:headEnd type="none" w="sm" len="sm"/>
            <a:tailEnd type="none" w="sm" len="sm"/>
          </a:ln>
        </p:spPr>
        <p:txBody>
          <a:bodyPr lIns="0" tIns="8648" rIns="8648" bIns="8648"/>
          <a:lstStyle/>
          <a:p>
            <a:pPr>
              <a:lnSpc>
                <a:spcPct val="95000"/>
              </a:lnSpc>
            </a:pPr>
            <a:r>
              <a:rPr lang="en-US" sz="900" b="1" dirty="0" smtClean="0">
                <a:solidFill>
                  <a:srgbClr val="000000"/>
                </a:solidFill>
                <a:latin typeface="Arial Narrow" pitchFamily="34" charset="0"/>
                <a:cs typeface="Arial" charset="0"/>
              </a:rPr>
              <a:t>Electronic Communications</a:t>
            </a:r>
            <a:endParaRPr lang="en-US" sz="900" b="1" dirty="0">
              <a:solidFill>
                <a:srgbClr val="000000"/>
              </a:solidFill>
              <a:latin typeface="Arial Narrow" pitchFamily="34" charset="0"/>
              <a:cs typeface="Arial" charset="0"/>
            </a:endParaRPr>
          </a:p>
          <a:p>
            <a:pPr>
              <a:lnSpc>
                <a:spcPct val="95000"/>
              </a:lnSpc>
              <a:spcAft>
                <a:spcPct val="50000"/>
              </a:spcAft>
            </a:pPr>
            <a:r>
              <a:rPr lang="en-US" sz="900" dirty="0" smtClean="0">
                <a:solidFill>
                  <a:srgbClr val="000000"/>
                </a:solidFill>
                <a:latin typeface="Arial Narrow" pitchFamily="34" charset="0"/>
                <a:cs typeface="Arial" charset="0"/>
              </a:rPr>
              <a:t>Manager</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John </a:t>
            </a:r>
            <a:r>
              <a:rPr lang="en-US" sz="900" dirty="0" err="1" smtClean="0">
                <a:solidFill>
                  <a:srgbClr val="800000"/>
                </a:solidFill>
                <a:latin typeface="Arial Narrow" pitchFamily="34" charset="0"/>
                <a:cs typeface="Arial" charset="0"/>
              </a:rPr>
              <a:t>Crerand</a:t>
            </a:r>
            <a:r>
              <a:rPr lang="en-US" sz="900" dirty="0" smtClean="0">
                <a:solidFill>
                  <a:srgbClr val="800000"/>
                </a:solidFill>
                <a:latin typeface="Arial Narrow" pitchFamily="34" charset="0"/>
                <a:cs typeface="Arial" charset="0"/>
              </a:rPr>
              <a:t> ‘09</a:t>
            </a:r>
            <a:endParaRPr lang="en-US" sz="900" dirty="0">
              <a:solidFill>
                <a:srgbClr val="800000"/>
              </a:solidFill>
              <a:latin typeface="Arial Narrow" pitchFamily="34" charset="0"/>
              <a:cs typeface="Arial" charset="0"/>
            </a:endParaRPr>
          </a:p>
        </p:txBody>
      </p:sp>
      <p:sp>
        <p:nvSpPr>
          <p:cNvPr id="2068" name="Rectangle 332"/>
          <p:cNvSpPr>
            <a:spLocks noChangeArrowheads="1"/>
          </p:cNvSpPr>
          <p:nvPr/>
        </p:nvSpPr>
        <p:spPr bwMode="auto">
          <a:xfrm>
            <a:off x="914400" y="3093720"/>
            <a:ext cx="1314450" cy="503238"/>
          </a:xfrm>
          <a:prstGeom prst="rect">
            <a:avLst/>
          </a:prstGeom>
          <a:noFill/>
          <a:ln w="15875">
            <a:noFill/>
            <a:miter lim="800000"/>
            <a:headEnd type="none" w="sm" len="sm"/>
            <a:tailEnd type="none" w="sm" len="sm"/>
          </a:ln>
        </p:spPr>
        <p:txBody>
          <a:bodyPr lIns="8648" tIns="8648" rIns="0" bIns="8648"/>
          <a:lstStyle/>
          <a:p>
            <a:pPr>
              <a:lnSpc>
                <a:spcPct val="90000"/>
              </a:lnSpc>
              <a:spcAft>
                <a:spcPct val="50000"/>
              </a:spcAft>
            </a:pPr>
            <a:r>
              <a:rPr lang="en-US" sz="900" b="1" dirty="0" smtClean="0">
                <a:solidFill>
                  <a:srgbClr val="000000"/>
                </a:solidFill>
                <a:latin typeface="Arial Narrow" pitchFamily="34" charset="0"/>
                <a:cs typeface="Arial" charset="0"/>
              </a:rPr>
              <a:t>Business</a:t>
            </a:r>
            <a:br>
              <a:rPr lang="en-US" sz="900" b="1" dirty="0" smtClean="0">
                <a:solidFill>
                  <a:srgbClr val="000000"/>
                </a:solidFill>
                <a:latin typeface="Arial Narrow" pitchFamily="34" charset="0"/>
                <a:cs typeface="Arial" charset="0"/>
              </a:rPr>
            </a:br>
            <a:r>
              <a:rPr lang="en-US" sz="900" b="1" dirty="0" smtClean="0">
                <a:solidFill>
                  <a:srgbClr val="000000"/>
                </a:solidFill>
                <a:latin typeface="Arial Narrow" pitchFamily="34" charset="0"/>
                <a:cs typeface="Arial" charset="0"/>
              </a:rPr>
              <a:t>Management  </a:t>
            </a:r>
            <a:r>
              <a:rPr lang="en-US" sz="900" dirty="0" smtClean="0">
                <a:solidFill>
                  <a:srgbClr val="000000"/>
                </a:solidFill>
                <a:latin typeface="Arial Narrow" pitchFamily="34" charset="0"/>
                <a:cs typeface="Arial" charset="0"/>
              </a:rPr>
              <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Rob Schiller ‘06</a:t>
            </a:r>
            <a:endParaRPr lang="en-US" sz="900" dirty="0">
              <a:solidFill>
                <a:srgbClr val="000000"/>
              </a:solidFill>
              <a:latin typeface="Arial Narrow" pitchFamily="34" charset="0"/>
              <a:cs typeface="Arial" charset="0"/>
            </a:endParaRPr>
          </a:p>
        </p:txBody>
      </p:sp>
      <p:sp>
        <p:nvSpPr>
          <p:cNvPr id="2078" name="Rectangle 81"/>
          <p:cNvSpPr>
            <a:spLocks noChangeArrowheads="1"/>
          </p:cNvSpPr>
          <p:nvPr/>
        </p:nvSpPr>
        <p:spPr bwMode="auto">
          <a:xfrm>
            <a:off x="2539958" y="3271634"/>
            <a:ext cx="1358900" cy="618631"/>
          </a:xfrm>
          <a:prstGeom prst="rect">
            <a:avLst/>
          </a:prstGeom>
          <a:noFill/>
          <a:ln w="9525">
            <a:noFill/>
            <a:miter lim="800000"/>
            <a:headEnd/>
            <a:tailEnd/>
          </a:ln>
        </p:spPr>
        <p:txBody>
          <a:bodyPr wrap="square">
            <a:spAutoFit/>
          </a:bodyPr>
          <a:lstStyle/>
          <a:p>
            <a:pPr>
              <a:lnSpc>
                <a:spcPct val="95000"/>
              </a:lnSpc>
              <a:spcAft>
                <a:spcPct val="50000"/>
              </a:spcAft>
            </a:pPr>
            <a:r>
              <a:rPr lang="en-US" sz="900" b="1" dirty="0" smtClean="0">
                <a:latin typeface="Arial Narrow" pitchFamily="34" charset="0"/>
                <a:cs typeface="Arial" charset="0"/>
              </a:rPr>
              <a:t>Treasurer</a:t>
            </a:r>
            <a:br>
              <a:rPr lang="en-US" sz="900" b="1" dirty="0" smtClean="0">
                <a:latin typeface="Arial Narrow" pitchFamily="34" charset="0"/>
                <a:cs typeface="Arial" charset="0"/>
              </a:rPr>
            </a:br>
            <a:r>
              <a:rPr lang="en-US" sz="900" dirty="0" smtClean="0">
                <a:latin typeface="Arial Narrow" pitchFamily="34" charset="0"/>
                <a:cs typeface="Arial" charset="0"/>
              </a:rPr>
              <a:t>Investment &amp; Financial Policy Committee</a:t>
            </a:r>
            <a:br>
              <a:rPr lang="en-US" sz="900" dirty="0" smtClean="0">
                <a:latin typeface="Arial Narrow" pitchFamily="34" charset="0"/>
                <a:cs typeface="Arial" charset="0"/>
              </a:rPr>
            </a:br>
            <a:r>
              <a:rPr lang="en-US" sz="900" dirty="0" smtClean="0">
                <a:solidFill>
                  <a:srgbClr val="800000"/>
                </a:solidFill>
                <a:latin typeface="Arial Narrow" pitchFamily="34" charset="0"/>
                <a:cs typeface="Arial" charset="0"/>
              </a:rPr>
              <a:t>Peter Carlson ‘02</a:t>
            </a:r>
            <a:endParaRPr lang="en-US" sz="900" dirty="0">
              <a:solidFill>
                <a:srgbClr val="800000"/>
              </a:solidFill>
              <a:latin typeface="Arial Narrow" pitchFamily="34" charset="0"/>
              <a:cs typeface="Arial" charset="0"/>
            </a:endParaRPr>
          </a:p>
        </p:txBody>
      </p:sp>
      <p:sp>
        <p:nvSpPr>
          <p:cNvPr id="4" name="Rectangle 304"/>
          <p:cNvSpPr>
            <a:spLocks noChangeArrowheads="1"/>
          </p:cNvSpPr>
          <p:nvPr/>
        </p:nvSpPr>
        <p:spPr bwMode="auto">
          <a:xfrm>
            <a:off x="6903903" y="3990975"/>
            <a:ext cx="1162050" cy="503238"/>
          </a:xfrm>
          <a:prstGeom prst="rect">
            <a:avLst/>
          </a:prstGeom>
          <a:noFill/>
          <a:ln w="15875">
            <a:noFill/>
            <a:miter lim="800000"/>
            <a:headEnd type="none" w="sm" len="sm"/>
            <a:tailEnd type="none" w="sm" len="sm"/>
          </a:ln>
        </p:spPr>
        <p:txBody>
          <a:bodyPr lIns="8648" tIns="8648" rIns="0" bIns="8648"/>
          <a:lstStyle/>
          <a:p>
            <a:pPr algn="r">
              <a:lnSpc>
                <a:spcPct val="95000"/>
              </a:lnSpc>
            </a:pPr>
            <a:r>
              <a:rPr lang="en-US" sz="900" b="1" dirty="0">
                <a:solidFill>
                  <a:srgbClr val="000000"/>
                </a:solidFill>
                <a:latin typeface="Arial Narrow" pitchFamily="34" charset="0"/>
                <a:cs typeface="Arial" charset="0"/>
              </a:rPr>
              <a:t> </a:t>
            </a:r>
            <a:r>
              <a:rPr lang="en-US" sz="900" b="1" dirty="0" smtClean="0">
                <a:solidFill>
                  <a:srgbClr val="000000"/>
                </a:solidFill>
                <a:latin typeface="Arial Narrow" pitchFamily="34" charset="0"/>
                <a:cs typeface="Arial" charset="0"/>
              </a:rPr>
              <a:t>Programs</a:t>
            </a:r>
          </a:p>
          <a:p>
            <a:pPr algn="r">
              <a:lnSpc>
                <a:spcPct val="95000"/>
              </a:lnSpc>
            </a:pPr>
            <a:r>
              <a:rPr lang="en-US" sz="900" dirty="0" smtClean="0">
                <a:solidFill>
                  <a:srgbClr val="000000"/>
                </a:solidFill>
                <a:latin typeface="Arial Narrow" pitchFamily="34" charset="0"/>
                <a:cs typeface="Arial" charset="0"/>
              </a:rPr>
              <a:t>Coordinator</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TBD</a:t>
            </a:r>
            <a:endParaRPr lang="en-US" sz="900" dirty="0">
              <a:solidFill>
                <a:srgbClr val="000000"/>
              </a:solidFill>
              <a:latin typeface="Arial Narrow" pitchFamily="34" charset="0"/>
              <a:cs typeface="Arial" charset="0"/>
            </a:endParaRPr>
          </a:p>
        </p:txBody>
      </p:sp>
      <p:sp>
        <p:nvSpPr>
          <p:cNvPr id="2098" name="Line 73"/>
          <p:cNvSpPr>
            <a:spLocks noChangeShapeType="1"/>
          </p:cNvSpPr>
          <p:nvPr/>
        </p:nvSpPr>
        <p:spPr bwMode="auto">
          <a:xfrm>
            <a:off x="5803900" y="685800"/>
            <a:ext cx="0" cy="0"/>
          </a:xfrm>
          <a:prstGeom prst="line">
            <a:avLst/>
          </a:prstGeom>
          <a:noFill/>
          <a:ln w="9525">
            <a:solidFill>
              <a:schemeClr val="tx1"/>
            </a:solidFill>
            <a:round/>
            <a:headEnd/>
            <a:tailEnd type="triangle" w="med" len="med"/>
          </a:ln>
        </p:spPr>
        <p:txBody>
          <a:bodyPr/>
          <a:lstStyle/>
          <a:p>
            <a:endParaRPr lang="en-US" dirty="0">
              <a:solidFill>
                <a:srgbClr val="000000"/>
              </a:solidFill>
            </a:endParaRPr>
          </a:p>
        </p:txBody>
      </p:sp>
      <p:sp>
        <p:nvSpPr>
          <p:cNvPr id="6" name="Rectangle 304"/>
          <p:cNvSpPr>
            <a:spLocks noChangeArrowheads="1"/>
          </p:cNvSpPr>
          <p:nvPr/>
        </p:nvSpPr>
        <p:spPr bwMode="auto">
          <a:xfrm>
            <a:off x="6903903" y="4844167"/>
            <a:ext cx="1162050" cy="503238"/>
          </a:xfrm>
          <a:prstGeom prst="rect">
            <a:avLst/>
          </a:prstGeom>
          <a:noFill/>
          <a:ln w="15875">
            <a:noFill/>
            <a:miter lim="800000"/>
            <a:headEnd type="none" w="sm" len="sm"/>
            <a:tailEnd type="none" w="sm" len="sm"/>
          </a:ln>
        </p:spPr>
        <p:txBody>
          <a:bodyPr lIns="8648" tIns="8648" rIns="0" bIns="8648"/>
          <a:lstStyle/>
          <a:p>
            <a:pPr algn="r">
              <a:lnSpc>
                <a:spcPct val="95000"/>
              </a:lnSpc>
            </a:pPr>
            <a:r>
              <a:rPr lang="en-US" sz="900" b="1" dirty="0">
                <a:solidFill>
                  <a:srgbClr val="000000"/>
                </a:solidFill>
                <a:latin typeface="Arial Narrow" pitchFamily="34" charset="0"/>
                <a:cs typeface="Arial" charset="0"/>
              </a:rPr>
              <a:t> </a:t>
            </a:r>
            <a:r>
              <a:rPr lang="en-US" sz="900" b="1" dirty="0" smtClean="0">
                <a:solidFill>
                  <a:srgbClr val="000000"/>
                </a:solidFill>
                <a:latin typeface="Arial Narrow" pitchFamily="34" charset="0"/>
                <a:cs typeface="Arial" charset="0"/>
              </a:rPr>
              <a:t> Legal</a:t>
            </a:r>
            <a:r>
              <a:rPr lang="en-US" sz="900" dirty="0" smtClean="0">
                <a:solidFill>
                  <a:srgbClr val="000000"/>
                </a:solidFill>
                <a:latin typeface="Arial Narrow" pitchFamily="34" charset="0"/>
                <a:cs typeface="Arial" charset="0"/>
              </a:rPr>
              <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 TBD</a:t>
            </a:r>
            <a:endParaRPr lang="en-US" sz="900" dirty="0">
              <a:solidFill>
                <a:srgbClr val="000000"/>
              </a:solidFill>
              <a:latin typeface="Arial Narrow" pitchFamily="34" charset="0"/>
              <a:cs typeface="Arial" charset="0"/>
            </a:endParaRPr>
          </a:p>
        </p:txBody>
      </p:sp>
      <p:sp>
        <p:nvSpPr>
          <p:cNvPr id="85" name="TextBox 84"/>
          <p:cNvSpPr txBox="1"/>
          <p:nvPr/>
        </p:nvSpPr>
        <p:spPr>
          <a:xfrm>
            <a:off x="3132667" y="2357967"/>
            <a:ext cx="3039533" cy="646331"/>
          </a:xfrm>
          <a:prstGeom prst="rect">
            <a:avLst/>
          </a:prstGeom>
          <a:noFill/>
        </p:spPr>
        <p:txBody>
          <a:bodyPr wrap="square" rtlCol="0">
            <a:spAutoFit/>
          </a:bodyPr>
          <a:lstStyle/>
          <a:p>
            <a:pPr algn="ctr"/>
            <a:r>
              <a:rPr lang="en-US" sz="1000" b="1" dirty="0" smtClean="0">
                <a:solidFill>
                  <a:srgbClr val="000000"/>
                </a:solidFill>
                <a:latin typeface="Arial" pitchFamily="34" charset="0"/>
              </a:rPr>
              <a:t>President</a:t>
            </a:r>
            <a:br>
              <a:rPr lang="en-US" sz="1000" b="1" dirty="0" smtClean="0">
                <a:solidFill>
                  <a:srgbClr val="000000"/>
                </a:solidFill>
                <a:latin typeface="Arial" pitchFamily="34" charset="0"/>
              </a:rPr>
            </a:br>
            <a:r>
              <a:rPr lang="en-US" sz="1000" b="1" dirty="0" smtClean="0">
                <a:solidFill>
                  <a:srgbClr val="800000"/>
                </a:solidFill>
                <a:latin typeface="Arial" pitchFamily="34" charset="0"/>
              </a:rPr>
              <a:t>Michael De </a:t>
            </a:r>
            <a:r>
              <a:rPr lang="en-US" sz="1000" b="1" dirty="0" err="1" smtClean="0">
                <a:solidFill>
                  <a:srgbClr val="800000"/>
                </a:solidFill>
                <a:latin typeface="Arial" pitchFamily="34" charset="0"/>
              </a:rPr>
              <a:t>Lisi</a:t>
            </a:r>
            <a:r>
              <a:rPr lang="en-US" sz="1000" b="1" dirty="0" smtClean="0">
                <a:solidFill>
                  <a:srgbClr val="800000"/>
                </a:solidFill>
                <a:latin typeface="Arial" pitchFamily="34" charset="0"/>
              </a:rPr>
              <a:t> ‘03</a:t>
            </a:r>
          </a:p>
          <a:p>
            <a:endParaRPr lang="en-GB" sz="1600" dirty="0">
              <a:latin typeface="Arial" pitchFamily="34" charset="0"/>
              <a:cs typeface="Arial" pitchFamily="34" charset="0"/>
            </a:endParaRPr>
          </a:p>
        </p:txBody>
      </p:sp>
      <p:sp>
        <p:nvSpPr>
          <p:cNvPr id="101" name="Rectangle 81"/>
          <p:cNvSpPr>
            <a:spLocks noChangeArrowheads="1"/>
          </p:cNvSpPr>
          <p:nvPr/>
        </p:nvSpPr>
        <p:spPr bwMode="auto">
          <a:xfrm>
            <a:off x="4406808" y="3271634"/>
            <a:ext cx="1131355" cy="618631"/>
          </a:xfrm>
          <a:prstGeom prst="rect">
            <a:avLst/>
          </a:prstGeom>
          <a:noFill/>
          <a:ln w="9525">
            <a:noFill/>
            <a:miter lim="800000"/>
            <a:headEnd/>
            <a:tailEnd/>
          </a:ln>
        </p:spPr>
        <p:txBody>
          <a:bodyPr wrap="square">
            <a:spAutoFit/>
          </a:bodyPr>
          <a:lstStyle/>
          <a:p>
            <a:pPr>
              <a:lnSpc>
                <a:spcPct val="95000"/>
              </a:lnSpc>
              <a:spcAft>
                <a:spcPct val="50000"/>
              </a:spcAft>
            </a:pPr>
            <a:r>
              <a:rPr lang="en-US" sz="900" b="1" dirty="0" smtClean="0">
                <a:latin typeface="Arial Narrow" pitchFamily="34" charset="0"/>
                <a:cs typeface="Arial" charset="0"/>
              </a:rPr>
              <a:t>Vice President</a:t>
            </a:r>
            <a:br>
              <a:rPr lang="en-US" sz="900" b="1" dirty="0" smtClean="0">
                <a:latin typeface="Arial Narrow" pitchFamily="34" charset="0"/>
                <a:cs typeface="Arial" charset="0"/>
              </a:rPr>
            </a:br>
            <a:r>
              <a:rPr lang="en-US" sz="900" dirty="0" smtClean="0">
                <a:latin typeface="Arial Narrow" pitchFamily="34" charset="0"/>
                <a:cs typeface="Arial" charset="0"/>
              </a:rPr>
              <a:t> House Management</a:t>
            </a:r>
            <a:r>
              <a:rPr lang="en-US" sz="900" dirty="0" smtClean="0">
                <a:solidFill>
                  <a:srgbClr val="000000"/>
                </a:solidFill>
                <a:latin typeface="Arial Narrow" pitchFamily="34" charset="0"/>
                <a:cs typeface="Arial" charset="0"/>
              </a:rPr>
              <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Critical Need</a:t>
            </a:r>
            <a:r>
              <a:rPr lang="en-US" sz="900" dirty="0" smtClean="0">
                <a:latin typeface="Arial Narrow" pitchFamily="34" charset="0"/>
                <a:cs typeface="Arial" charset="0"/>
              </a:rPr>
              <a:t/>
            </a:r>
            <a:br>
              <a:rPr lang="en-US" sz="900" dirty="0" smtClean="0">
                <a:latin typeface="Arial Narrow" pitchFamily="34" charset="0"/>
                <a:cs typeface="Arial" charset="0"/>
              </a:rPr>
            </a:br>
            <a:endParaRPr lang="en-US" sz="900" dirty="0">
              <a:solidFill>
                <a:srgbClr val="800000"/>
              </a:solidFill>
              <a:latin typeface="Arial Narrow" pitchFamily="34" charset="0"/>
              <a:cs typeface="Arial" charset="0"/>
            </a:endParaRPr>
          </a:p>
        </p:txBody>
      </p:sp>
      <p:sp>
        <p:nvSpPr>
          <p:cNvPr id="102" name="Rectangle 81"/>
          <p:cNvSpPr>
            <a:spLocks noChangeArrowheads="1"/>
          </p:cNvSpPr>
          <p:nvPr/>
        </p:nvSpPr>
        <p:spPr bwMode="auto">
          <a:xfrm>
            <a:off x="6261344" y="3271634"/>
            <a:ext cx="967592" cy="881780"/>
          </a:xfrm>
          <a:prstGeom prst="rect">
            <a:avLst/>
          </a:prstGeom>
          <a:noFill/>
          <a:ln w="9525">
            <a:noFill/>
            <a:miter lim="800000"/>
            <a:headEnd/>
            <a:tailEnd/>
          </a:ln>
        </p:spPr>
        <p:txBody>
          <a:bodyPr wrap="square">
            <a:spAutoFit/>
          </a:bodyPr>
          <a:lstStyle/>
          <a:p>
            <a:pPr>
              <a:lnSpc>
                <a:spcPct val="95000"/>
              </a:lnSpc>
              <a:spcAft>
                <a:spcPct val="50000"/>
              </a:spcAft>
            </a:pPr>
            <a:r>
              <a:rPr lang="en-US" sz="900" b="1" dirty="0" smtClean="0">
                <a:latin typeface="Arial Narrow" pitchFamily="34" charset="0"/>
                <a:cs typeface="Arial" charset="0"/>
              </a:rPr>
              <a:t>Communications </a:t>
            </a:r>
            <a:br>
              <a:rPr lang="en-US" sz="900" b="1" dirty="0" smtClean="0">
                <a:latin typeface="Arial Narrow" pitchFamily="34" charset="0"/>
                <a:cs typeface="Arial" charset="0"/>
              </a:rPr>
            </a:br>
            <a:r>
              <a:rPr lang="en-US" sz="900" dirty="0" smtClean="0">
                <a:latin typeface="Arial Narrow" pitchFamily="34" charset="0"/>
                <a:cs typeface="Arial" charset="0"/>
              </a:rPr>
              <a:t>Public Relations Committee</a:t>
            </a:r>
            <a:r>
              <a:rPr lang="en-US" sz="900" dirty="0" smtClean="0">
                <a:solidFill>
                  <a:srgbClr val="000000"/>
                </a:solidFill>
                <a:latin typeface="Arial Narrow" pitchFamily="34" charset="0"/>
                <a:cs typeface="Arial" charset="0"/>
              </a:rPr>
              <a:t/>
            </a:r>
            <a:br>
              <a:rPr lang="en-US" sz="900"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Critical Need</a:t>
            </a:r>
            <a:r>
              <a:rPr lang="en-US" sz="900" dirty="0" smtClean="0">
                <a:latin typeface="Arial Narrow" pitchFamily="34" charset="0"/>
                <a:cs typeface="Arial" charset="0"/>
              </a:rPr>
              <a:t/>
            </a:r>
            <a:br>
              <a:rPr lang="en-US" sz="900" dirty="0" smtClean="0">
                <a:latin typeface="Arial Narrow" pitchFamily="34" charset="0"/>
                <a:cs typeface="Arial" charset="0"/>
              </a:rPr>
            </a:br>
            <a:r>
              <a:rPr lang="en-US" sz="900" dirty="0" smtClean="0">
                <a:latin typeface="Arial Narrow" pitchFamily="34" charset="0"/>
                <a:cs typeface="Arial" charset="0"/>
              </a:rPr>
              <a:t/>
            </a:r>
            <a:br>
              <a:rPr lang="en-US" sz="900" dirty="0" smtClean="0">
                <a:latin typeface="Arial Narrow" pitchFamily="34" charset="0"/>
                <a:cs typeface="Arial" charset="0"/>
              </a:rPr>
            </a:br>
            <a:endParaRPr lang="en-US" sz="900" dirty="0" smtClean="0">
              <a:solidFill>
                <a:srgbClr val="800000"/>
              </a:solidFill>
              <a:latin typeface="Arial Narrow" pitchFamily="34" charset="0"/>
              <a:cs typeface="Arial" charset="0"/>
            </a:endParaRPr>
          </a:p>
        </p:txBody>
      </p:sp>
      <p:sp>
        <p:nvSpPr>
          <p:cNvPr id="104" name="Rectangle 81"/>
          <p:cNvSpPr>
            <a:spLocks noChangeArrowheads="1"/>
          </p:cNvSpPr>
          <p:nvPr/>
        </p:nvSpPr>
        <p:spPr bwMode="auto">
          <a:xfrm>
            <a:off x="3354964" y="4308189"/>
            <a:ext cx="1103464" cy="487056"/>
          </a:xfrm>
          <a:prstGeom prst="rect">
            <a:avLst/>
          </a:prstGeom>
          <a:noFill/>
          <a:ln w="9525">
            <a:noFill/>
            <a:miter lim="800000"/>
            <a:headEnd/>
            <a:tailEnd/>
          </a:ln>
        </p:spPr>
        <p:txBody>
          <a:bodyPr wrap="square">
            <a:spAutoFit/>
          </a:bodyPr>
          <a:lstStyle/>
          <a:p>
            <a:pPr>
              <a:lnSpc>
                <a:spcPct val="95000"/>
              </a:lnSpc>
              <a:spcAft>
                <a:spcPct val="50000"/>
              </a:spcAft>
            </a:pPr>
            <a:r>
              <a:rPr lang="en-US" sz="900" b="1" dirty="0" smtClean="0">
                <a:latin typeface="Arial Narrow" pitchFamily="34" charset="0"/>
                <a:cs typeface="Arial" charset="0"/>
              </a:rPr>
              <a:t>Chapter Advisor</a:t>
            </a:r>
            <a:br>
              <a:rPr lang="en-US" sz="900" b="1" dirty="0" smtClean="0">
                <a:latin typeface="Arial Narrow" pitchFamily="34" charset="0"/>
                <a:cs typeface="Arial" charset="0"/>
              </a:rPr>
            </a:br>
            <a:r>
              <a:rPr lang="en-US" sz="900" dirty="0" smtClean="0">
                <a:latin typeface="Arial Narrow" pitchFamily="34" charset="0"/>
                <a:cs typeface="Arial" charset="0"/>
              </a:rPr>
              <a:t>Risk Management</a:t>
            </a:r>
            <a:br>
              <a:rPr lang="en-US" sz="900" dirty="0" smtClean="0">
                <a:latin typeface="Arial Narrow" pitchFamily="34" charset="0"/>
                <a:cs typeface="Arial" charset="0"/>
              </a:rPr>
            </a:br>
            <a:r>
              <a:rPr lang="en-US" sz="900" dirty="0" smtClean="0">
                <a:solidFill>
                  <a:srgbClr val="800000"/>
                </a:solidFill>
                <a:latin typeface="Arial Narrow" pitchFamily="34" charset="0"/>
                <a:cs typeface="Arial" charset="0"/>
              </a:rPr>
              <a:t>Brent </a:t>
            </a:r>
            <a:r>
              <a:rPr lang="en-US" sz="900" dirty="0" err="1" smtClean="0">
                <a:solidFill>
                  <a:srgbClr val="800000"/>
                </a:solidFill>
                <a:latin typeface="Arial Narrow" pitchFamily="34" charset="0"/>
                <a:cs typeface="Arial" charset="0"/>
              </a:rPr>
              <a:t>Souders</a:t>
            </a:r>
            <a:r>
              <a:rPr lang="en-US" sz="900" dirty="0" smtClean="0">
                <a:solidFill>
                  <a:srgbClr val="800000"/>
                </a:solidFill>
                <a:latin typeface="Arial Narrow" pitchFamily="34" charset="0"/>
                <a:cs typeface="Arial" charset="0"/>
              </a:rPr>
              <a:t> ‘11</a:t>
            </a:r>
            <a:endParaRPr lang="en-US" sz="900" dirty="0">
              <a:solidFill>
                <a:srgbClr val="800000"/>
              </a:solidFill>
              <a:latin typeface="Arial Narrow" pitchFamily="34" charset="0"/>
              <a:cs typeface="Arial" charset="0"/>
            </a:endParaRPr>
          </a:p>
        </p:txBody>
      </p:sp>
      <p:sp>
        <p:nvSpPr>
          <p:cNvPr id="105" name="Rectangle 81"/>
          <p:cNvSpPr>
            <a:spLocks noChangeArrowheads="1"/>
          </p:cNvSpPr>
          <p:nvPr/>
        </p:nvSpPr>
        <p:spPr bwMode="auto">
          <a:xfrm>
            <a:off x="914400" y="4791267"/>
            <a:ext cx="1423452" cy="466281"/>
          </a:xfrm>
          <a:prstGeom prst="rect">
            <a:avLst/>
          </a:prstGeom>
          <a:noFill/>
          <a:ln w="15875">
            <a:noFill/>
            <a:miter lim="800000"/>
            <a:headEnd type="none" w="sm" len="sm"/>
            <a:tailEnd type="none" w="sm" len="sm"/>
          </a:ln>
        </p:spPr>
        <p:txBody>
          <a:bodyPr lIns="0" tIns="8648" rIns="8648" bIns="8648"/>
          <a:lstStyle/>
          <a:p>
            <a:pPr>
              <a:lnSpc>
                <a:spcPct val="90000"/>
              </a:lnSpc>
            </a:pPr>
            <a:r>
              <a:rPr lang="en-US" sz="900" b="1" dirty="0" smtClean="0">
                <a:solidFill>
                  <a:srgbClr val="000000"/>
                </a:solidFill>
                <a:latin typeface="Arial Narrow" pitchFamily="34" charset="0"/>
                <a:cs typeface="Arial" charset="0"/>
              </a:rPr>
              <a:t>Information Technology </a:t>
            </a:r>
            <a:br>
              <a:rPr lang="en-US" sz="900" b="1" dirty="0" smtClean="0">
                <a:solidFill>
                  <a:srgbClr val="000000"/>
                </a:solidFill>
                <a:latin typeface="Arial Narrow" pitchFamily="34" charset="0"/>
                <a:cs typeface="Arial" charset="0"/>
              </a:rPr>
            </a:br>
            <a:r>
              <a:rPr lang="en-US" sz="900" dirty="0" smtClean="0">
                <a:solidFill>
                  <a:srgbClr val="800000"/>
                </a:solidFill>
                <a:latin typeface="Arial Narrow" pitchFamily="34" charset="0"/>
                <a:cs typeface="Arial" charset="0"/>
              </a:rPr>
              <a:t>Will Forbes ‘96 </a:t>
            </a:r>
          </a:p>
        </p:txBody>
      </p:sp>
      <p:sp>
        <p:nvSpPr>
          <p:cNvPr id="63" name="Rectangle 91"/>
          <p:cNvSpPr>
            <a:spLocks noChangeArrowheads="1"/>
          </p:cNvSpPr>
          <p:nvPr/>
        </p:nvSpPr>
        <p:spPr bwMode="auto">
          <a:xfrm>
            <a:off x="6899275" y="6659563"/>
            <a:ext cx="2244725" cy="215444"/>
          </a:xfrm>
          <a:prstGeom prst="rect">
            <a:avLst/>
          </a:prstGeom>
          <a:noFill/>
          <a:ln w="9525">
            <a:noFill/>
            <a:miter lim="800000"/>
            <a:headEnd/>
            <a:tailEnd/>
          </a:ln>
        </p:spPr>
        <p:txBody>
          <a:bodyPr>
            <a:spAutoFit/>
          </a:bodyPr>
          <a:lstStyle/>
          <a:p>
            <a:pPr algn="ctr"/>
            <a:r>
              <a:rPr lang="en-US" sz="800" b="1" dirty="0" smtClean="0">
                <a:latin typeface="Arial" pitchFamily="34" charset="0"/>
              </a:rPr>
              <a:t>Revised 10/5/13</a:t>
            </a:r>
            <a:endParaRPr lang="en-US" sz="800" b="1" dirty="0">
              <a:latin typeface="Arial" pitchFamily="34" charset="0"/>
            </a:endParaRPr>
          </a:p>
        </p:txBody>
      </p:sp>
      <p:sp>
        <p:nvSpPr>
          <p:cNvPr id="66" name="Slide Number Placeholder 50"/>
          <p:cNvSpPr txBox="1">
            <a:spLocks noGrp="1"/>
          </p:cNvSpPr>
          <p:nvPr/>
        </p:nvSpPr>
        <p:spPr bwMode="auto">
          <a:xfrm>
            <a:off x="0" y="6477000"/>
            <a:ext cx="457200" cy="381000"/>
          </a:xfrm>
          <a:prstGeom prst="rect">
            <a:avLst/>
          </a:prstGeom>
          <a:noFill/>
          <a:ln w="9525">
            <a:noFill/>
            <a:miter lim="800000"/>
            <a:headEnd/>
            <a:tailEnd/>
          </a:ln>
        </p:spPr>
        <p:txBody>
          <a:bodyPr lIns="96653" tIns="48326" rIns="96653" bIns="48326"/>
          <a:lstStyle/>
          <a:p>
            <a:pPr algn="ctr"/>
            <a:fld id="{40D41241-F072-4DC8-B941-01873C6A7C8E}" type="slidenum">
              <a:rPr lang="en-US" sz="1300">
                <a:solidFill>
                  <a:srgbClr val="000000"/>
                </a:solidFill>
                <a:latin typeface="Arial" pitchFamily="34" charset="0"/>
              </a:rPr>
              <a:pPr algn="ctr"/>
              <a:t>4</a:t>
            </a:fld>
            <a:endParaRPr lang="en-US" sz="1300" dirty="0">
              <a:solidFill>
                <a:srgbClr val="000000"/>
              </a:solidFill>
              <a:latin typeface="Arial" pitchFamily="34" charset="0"/>
            </a:endParaRPr>
          </a:p>
        </p:txBody>
      </p:sp>
      <p:sp>
        <p:nvSpPr>
          <p:cNvPr id="53" name="Rectangle 304"/>
          <p:cNvSpPr>
            <a:spLocks noChangeArrowheads="1"/>
          </p:cNvSpPr>
          <p:nvPr/>
        </p:nvSpPr>
        <p:spPr bwMode="auto">
          <a:xfrm>
            <a:off x="6903903" y="5725295"/>
            <a:ext cx="1162050" cy="503238"/>
          </a:xfrm>
          <a:prstGeom prst="rect">
            <a:avLst/>
          </a:prstGeom>
          <a:noFill/>
          <a:ln w="15875">
            <a:noFill/>
            <a:miter lim="800000"/>
            <a:headEnd type="none" w="sm" len="sm"/>
            <a:tailEnd type="none" w="sm" len="sm"/>
          </a:ln>
        </p:spPr>
        <p:txBody>
          <a:bodyPr lIns="8648" tIns="8648" rIns="0" bIns="8648"/>
          <a:lstStyle/>
          <a:p>
            <a:pPr algn="r">
              <a:lnSpc>
                <a:spcPct val="95000"/>
              </a:lnSpc>
            </a:pPr>
            <a:r>
              <a:rPr lang="en-US" sz="900" b="1" dirty="0" smtClean="0">
                <a:solidFill>
                  <a:srgbClr val="000000"/>
                </a:solidFill>
                <a:latin typeface="Arial Narrow" pitchFamily="34" charset="0"/>
                <a:cs typeface="Arial" charset="0"/>
              </a:rPr>
              <a:t>Historian</a:t>
            </a:r>
            <a:r>
              <a:rPr lang="en-US" sz="900" dirty="0" smtClean="0">
                <a:solidFill>
                  <a:srgbClr val="000000"/>
                </a:solidFill>
                <a:latin typeface="Arial Narrow" pitchFamily="34" charset="0"/>
              </a:rPr>
              <a:t/>
            </a:r>
            <a:br>
              <a:rPr lang="en-US" sz="900" dirty="0" smtClean="0">
                <a:solidFill>
                  <a:srgbClr val="000000"/>
                </a:solidFill>
                <a:latin typeface="Arial Narrow" pitchFamily="34" charset="0"/>
              </a:rPr>
            </a:br>
            <a:r>
              <a:rPr lang="en-US" sz="900" dirty="0" smtClean="0">
                <a:solidFill>
                  <a:srgbClr val="800000"/>
                </a:solidFill>
                <a:latin typeface="Arial Narrow" pitchFamily="34" charset="0"/>
                <a:cs typeface="Arial" charset="0"/>
              </a:rPr>
              <a:t>Fletcher Thomson ‘98</a:t>
            </a:r>
            <a:endParaRPr lang="en-US" sz="900" dirty="0">
              <a:solidFill>
                <a:srgbClr val="000000"/>
              </a:solidFill>
              <a:latin typeface="Arial Narrow" pitchFamily="34" charset="0"/>
              <a:cs typeface="Arial" charset="0"/>
            </a:endParaRPr>
          </a:p>
        </p:txBody>
      </p:sp>
      <p:pic>
        <p:nvPicPr>
          <p:cNvPr id="1031" name="Picture 7"/>
          <p:cNvPicPr>
            <a:picLocks noChangeAspect="1" noChangeArrowheads="1"/>
          </p:cNvPicPr>
          <p:nvPr/>
        </p:nvPicPr>
        <p:blipFill>
          <a:blip r:embed="rId4" cstate="print"/>
          <a:srcRect/>
          <a:stretch>
            <a:fillRect/>
          </a:stretch>
        </p:blipFill>
        <p:spPr bwMode="auto">
          <a:xfrm>
            <a:off x="8214234" y="5536540"/>
            <a:ext cx="556869" cy="795528"/>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1033" name="Picture 9"/>
          <p:cNvPicPr>
            <a:picLocks noChangeAspect="1" noChangeArrowheads="1"/>
          </p:cNvPicPr>
          <p:nvPr/>
        </p:nvPicPr>
        <p:blipFill>
          <a:blip r:embed="rId5" cstate="print"/>
          <a:srcRect/>
          <a:stretch>
            <a:fillRect/>
          </a:stretch>
        </p:blipFill>
        <p:spPr bwMode="auto">
          <a:xfrm>
            <a:off x="2748052" y="4175366"/>
            <a:ext cx="641223" cy="777240"/>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1030" name="Picture 6"/>
          <p:cNvPicPr>
            <a:picLocks noChangeAspect="1" noChangeArrowheads="1"/>
          </p:cNvPicPr>
          <p:nvPr/>
        </p:nvPicPr>
        <p:blipFill>
          <a:blip r:embed="rId6" cstate="print"/>
          <a:srcRect/>
          <a:stretch>
            <a:fillRect/>
          </a:stretch>
        </p:blipFill>
        <p:spPr bwMode="auto">
          <a:xfrm>
            <a:off x="1941034" y="3219630"/>
            <a:ext cx="638175" cy="781050"/>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1034" name="Picture 10"/>
          <p:cNvPicPr>
            <a:picLocks noChangeAspect="1" noChangeArrowheads="1"/>
          </p:cNvPicPr>
          <p:nvPr/>
        </p:nvPicPr>
        <p:blipFill>
          <a:blip r:embed="rId7" cstate="print"/>
          <a:srcRect/>
          <a:stretch>
            <a:fillRect/>
          </a:stretch>
        </p:blipFill>
        <p:spPr bwMode="auto">
          <a:xfrm>
            <a:off x="160666" y="2174665"/>
            <a:ext cx="549250" cy="777240"/>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1026" name="Picture 2"/>
          <p:cNvPicPr>
            <a:picLocks noChangeAspect="1" noChangeArrowheads="1"/>
          </p:cNvPicPr>
          <p:nvPr/>
        </p:nvPicPr>
        <p:blipFill>
          <a:blip r:embed="rId8" cstate="print"/>
          <a:srcRect/>
          <a:stretch>
            <a:fillRect/>
          </a:stretch>
        </p:blipFill>
        <p:spPr bwMode="auto">
          <a:xfrm>
            <a:off x="4244196" y="1204913"/>
            <a:ext cx="776378" cy="996367"/>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3" name="Picture 4"/>
          <p:cNvPicPr>
            <a:picLocks noChangeAspect="1" noChangeArrowheads="1"/>
          </p:cNvPicPr>
          <p:nvPr/>
        </p:nvPicPr>
        <p:blipFill>
          <a:blip r:embed="rId9" cstate="print"/>
          <a:srcRect/>
          <a:stretch>
            <a:fillRect/>
          </a:stretch>
        </p:blipFill>
        <p:spPr bwMode="auto">
          <a:xfrm>
            <a:off x="160666" y="3875149"/>
            <a:ext cx="548640" cy="730045"/>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2" name="Picture 2"/>
          <p:cNvPicPr>
            <a:picLocks noChangeAspect="1" noChangeArrowheads="1"/>
          </p:cNvPicPr>
          <p:nvPr/>
        </p:nvPicPr>
        <p:blipFill>
          <a:blip r:embed="rId10" cstate="print"/>
          <a:srcRect/>
          <a:stretch>
            <a:fillRect/>
          </a:stretch>
        </p:blipFill>
        <p:spPr bwMode="auto">
          <a:xfrm>
            <a:off x="160666" y="3108024"/>
            <a:ext cx="548640" cy="548640"/>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292929"/>
            </a:solidFill>
            <a:miter lim="800000"/>
          </a:ln>
          <a:effectLst/>
        </p:spPr>
      </p:pic>
      <p:pic>
        <p:nvPicPr>
          <p:cNvPr id="6147" name="Picture 3"/>
          <p:cNvPicPr>
            <a:picLocks noChangeAspect="1" noChangeArrowheads="1"/>
          </p:cNvPicPr>
          <p:nvPr/>
        </p:nvPicPr>
        <p:blipFill>
          <a:blip r:embed="rId11" cstate="print"/>
          <a:srcRect/>
          <a:stretch>
            <a:fillRect/>
          </a:stretch>
        </p:blipFill>
        <p:spPr bwMode="auto">
          <a:xfrm>
            <a:off x="162824" y="1195387"/>
            <a:ext cx="571500" cy="809625"/>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00B050"/>
            </a:solidFill>
            <a:miter lim="800000"/>
          </a:ln>
          <a:effectLst/>
        </p:spPr>
      </p:pic>
      <p:pic>
        <p:nvPicPr>
          <p:cNvPr id="6149" name="Picture 5"/>
          <p:cNvPicPr>
            <a:picLocks noChangeAspect="1" noChangeArrowheads="1"/>
          </p:cNvPicPr>
          <p:nvPr/>
        </p:nvPicPr>
        <p:blipFill>
          <a:blip r:embed="rId12" cstate="print"/>
          <a:srcRect/>
          <a:stretch>
            <a:fillRect/>
          </a:stretch>
        </p:blipFill>
        <p:spPr bwMode="auto">
          <a:xfrm>
            <a:off x="4821356" y="4175366"/>
            <a:ext cx="657225" cy="819150"/>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00B050"/>
            </a:solidFill>
            <a:miter lim="800000"/>
          </a:ln>
          <a:effectLst/>
        </p:spPr>
      </p:pic>
      <p:sp>
        <p:nvSpPr>
          <p:cNvPr id="47" name="Rectangle 46"/>
          <p:cNvSpPr/>
          <p:nvPr/>
        </p:nvSpPr>
        <p:spPr>
          <a:xfrm>
            <a:off x="3700731" y="3200400"/>
            <a:ext cx="681487" cy="802257"/>
          </a:xfrm>
          <a:prstGeom prst="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8" name="Rectangle 47"/>
          <p:cNvSpPr/>
          <p:nvPr/>
        </p:nvSpPr>
        <p:spPr>
          <a:xfrm>
            <a:off x="5587041" y="3206151"/>
            <a:ext cx="681487" cy="802257"/>
          </a:xfrm>
          <a:prstGeom prst="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6153" name="Picture 9"/>
          <p:cNvPicPr>
            <a:picLocks noChangeAspect="1" noChangeArrowheads="1"/>
          </p:cNvPicPr>
          <p:nvPr/>
        </p:nvPicPr>
        <p:blipFill>
          <a:blip r:embed="rId13" cstate="print"/>
          <a:srcRect/>
          <a:stretch>
            <a:fillRect/>
          </a:stretch>
        </p:blipFill>
        <p:spPr bwMode="auto">
          <a:xfrm>
            <a:off x="8273721" y="1143630"/>
            <a:ext cx="619125" cy="809625"/>
          </a:xfrm>
          <a:prstGeom prst="rect">
            <a:avLst/>
          </a:prstGeom>
          <a:gradFill flip="none" rotWithShape="1">
            <a:gsLst>
              <a:gs pos="0">
                <a:schemeClr val="bg2">
                  <a:lumMod val="75000"/>
                </a:schemeClr>
              </a:gs>
              <a:gs pos="100000">
                <a:schemeClr val="bg2">
                  <a:lumMod val="60000"/>
                  <a:lumOff val="40000"/>
                </a:schemeClr>
              </a:gs>
            </a:gsLst>
            <a:path path="circle">
              <a:fillToRect l="50000" t="50000" r="50000" b="50000"/>
            </a:path>
            <a:tileRect/>
          </a:gradFill>
          <a:ln w="15875">
            <a:solidFill>
              <a:srgbClr val="00B050"/>
            </a:solidFill>
            <a:miter lim="800000"/>
          </a:ln>
          <a:effectLst/>
        </p:spPr>
      </p:pic>
      <p:sp>
        <p:nvSpPr>
          <p:cNvPr id="54" name="Rectangle 53"/>
          <p:cNvSpPr/>
          <p:nvPr/>
        </p:nvSpPr>
        <p:spPr>
          <a:xfrm>
            <a:off x="8235350" y="2041586"/>
            <a:ext cx="681487" cy="802257"/>
          </a:xfrm>
          <a:prstGeom prst="rect">
            <a:avLst/>
          </a:prstGeom>
          <a:noFill/>
          <a:ln>
            <a:solidFill>
              <a:srgbClr val="FFFF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8" name="Rectangle 57"/>
          <p:cNvSpPr/>
          <p:nvPr/>
        </p:nvSpPr>
        <p:spPr>
          <a:xfrm>
            <a:off x="132270" y="4695646"/>
            <a:ext cx="600975" cy="635480"/>
          </a:xfrm>
          <a:prstGeom prst="rect">
            <a:avLst/>
          </a:prstGeom>
          <a:noFill/>
          <a:ln>
            <a:solidFill>
              <a:srgbClr val="FFFF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2" name="Rectangle 61"/>
          <p:cNvSpPr/>
          <p:nvPr/>
        </p:nvSpPr>
        <p:spPr>
          <a:xfrm>
            <a:off x="8232474" y="3039375"/>
            <a:ext cx="681487" cy="802257"/>
          </a:xfrm>
          <a:prstGeom prst="rect">
            <a:avLst/>
          </a:prstGeom>
          <a:noFill/>
          <a:ln>
            <a:solidFill>
              <a:srgbClr val="FFFF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9" name="TextBox 48"/>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graphicFrame>
        <p:nvGraphicFramePr>
          <p:cNvPr id="50" name="Table 49"/>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1" name="Picture 50"/>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55" name="Rounded Rectangle 54"/>
          <p:cNvSpPr/>
          <p:nvPr/>
        </p:nvSpPr>
        <p:spPr>
          <a:xfrm>
            <a:off x="1216325" y="6172200"/>
            <a:ext cx="6849373" cy="414068"/>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2013 Critical Needs: VP, Communications, and Board of Directors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FY13 Summary of Giving</a:t>
            </a:r>
            <a:endParaRPr lang="en-US" dirty="0"/>
          </a:p>
        </p:txBody>
      </p:sp>
      <p:graphicFrame>
        <p:nvGraphicFramePr>
          <p:cNvPr id="9" name="Table 8"/>
          <p:cNvGraphicFramePr>
            <a:graphicFrameLocks noGrp="1"/>
          </p:cNvGraphicFramePr>
          <p:nvPr>
            <p:extLst>
              <p:ext uri="{D42A27DB-BD31-4B8C-83A1-F6EECF244321}">
                <p14:modId xmlns="" xmlns:p14="http://schemas.microsoft.com/office/powerpoint/2010/main" val="2455950636"/>
              </p:ext>
            </p:extLst>
          </p:nvPr>
        </p:nvGraphicFramePr>
        <p:xfrm>
          <a:off x="228600" y="1205131"/>
          <a:ext cx="6553199" cy="1927860"/>
        </p:xfrm>
        <a:graphic>
          <a:graphicData uri="http://schemas.openxmlformats.org/drawingml/2006/table">
            <a:tbl>
              <a:tblPr firstRow="1" firstCol="1" bandRow="1">
                <a:tableStyleId>{0660B408-B3CF-4A94-85FC-2B1E0A45F4A2}</a:tableStyleId>
              </a:tblPr>
              <a:tblGrid>
                <a:gridCol w="1689611"/>
                <a:gridCol w="1679244"/>
                <a:gridCol w="1563148"/>
                <a:gridCol w="1621196"/>
              </a:tblGrid>
              <a:tr h="166469">
                <a:tc gridSpan="4">
                  <a:txBody>
                    <a:bodyPr/>
                    <a:lstStyle/>
                    <a:p>
                      <a:pPr marL="0" marR="0">
                        <a:lnSpc>
                          <a:spcPct val="115000"/>
                        </a:lnSpc>
                        <a:spcBef>
                          <a:spcPts val="0"/>
                        </a:spcBef>
                        <a:spcAft>
                          <a:spcPts val="0"/>
                        </a:spcAft>
                      </a:pPr>
                      <a:r>
                        <a:rPr lang="en-US" sz="1100" dirty="0">
                          <a:effectLst/>
                        </a:rPr>
                        <a:t>Giving to </a:t>
                      </a:r>
                      <a:r>
                        <a:rPr lang="en-US" sz="1100" dirty="0" smtClean="0">
                          <a:effectLst/>
                        </a:rPr>
                        <a:t>Operations (Rho House Association)</a:t>
                      </a:r>
                      <a:endParaRPr lang="en-US" sz="1100" dirty="0">
                        <a:effectLst/>
                        <a:latin typeface="Calibri"/>
                        <a:ea typeface="Calibri"/>
                        <a:cs typeface="Times New Roman"/>
                      </a:endParaRPr>
                    </a:p>
                  </a:txBody>
                  <a:tcPr marL="68580" marR="68580" marT="0" marB="0" anchor="b"/>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b="1" kern="1200" baseline="0" dirty="0">
                        <a:solidFill>
                          <a:schemeClr val="lt1"/>
                        </a:solidFill>
                        <a:effectLst/>
                        <a:latin typeface="+mn-lt"/>
                        <a:ea typeface="+mn-ea"/>
                        <a:cs typeface="+mn-cs"/>
                      </a:endParaRPr>
                    </a:p>
                  </a:txBody>
                  <a:tcPr marL="68580" marR="68580" marT="0" marB="0"/>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John Wynn '50</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Stuart </a:t>
                      </a:r>
                      <a:r>
                        <a:rPr lang="en-US" sz="1100" dirty="0" err="1">
                          <a:effectLst/>
                        </a:rPr>
                        <a:t>Daughtridge</a:t>
                      </a:r>
                      <a:r>
                        <a:rPr lang="en-US" sz="1100" dirty="0">
                          <a:effectLst/>
                        </a:rPr>
                        <a:t> '86</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Stephen Scioscia '98</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Christian Garelli '09</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William Harvey '53</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Victor Diaz-Gonzalez '86</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Timothy Reinking '99</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Joseph Nam '09</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Robert Lundquist '55</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Gregory </a:t>
                      </a:r>
                      <a:r>
                        <a:rPr lang="en-US" sz="1100" dirty="0" err="1">
                          <a:effectLst/>
                        </a:rPr>
                        <a:t>Bahtiarian</a:t>
                      </a:r>
                      <a:r>
                        <a:rPr lang="en-US" sz="1100" dirty="0">
                          <a:effectLst/>
                        </a:rPr>
                        <a:t> '87</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Peter Carlson '02</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Peter Crouse '10</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Martin </a:t>
                      </a:r>
                      <a:r>
                        <a:rPr lang="en-US" sz="1100" b="0" kern="1200" dirty="0" err="1">
                          <a:effectLst/>
                        </a:rPr>
                        <a:t>Freifeld</a:t>
                      </a:r>
                      <a:r>
                        <a:rPr lang="en-US" sz="1100" b="0" kern="1200" dirty="0">
                          <a:effectLst/>
                        </a:rPr>
                        <a:t> '69</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Robert </a:t>
                      </a:r>
                      <a:r>
                        <a:rPr lang="en-US" sz="1100" dirty="0" err="1">
                          <a:effectLst/>
                        </a:rPr>
                        <a:t>Matje</a:t>
                      </a:r>
                      <a:r>
                        <a:rPr lang="en-US" sz="1100" dirty="0">
                          <a:effectLst/>
                        </a:rPr>
                        <a:t> '89</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Michael De Lisi '03</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Ryan Simmons '10</a:t>
                      </a:r>
                      <a:endParaRPr lang="en-US" sz="1100" dirty="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Alan McFarland '72</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err="1">
                          <a:effectLst/>
                        </a:rPr>
                        <a:t>Kristian</a:t>
                      </a:r>
                      <a:r>
                        <a:rPr lang="en-US" sz="1100" dirty="0">
                          <a:effectLst/>
                        </a:rPr>
                        <a:t> </a:t>
                      </a:r>
                      <a:r>
                        <a:rPr lang="en-US" sz="1100" dirty="0" err="1">
                          <a:effectLst/>
                        </a:rPr>
                        <a:t>Bornemann</a:t>
                      </a:r>
                      <a:r>
                        <a:rPr lang="en-US" sz="1100" dirty="0">
                          <a:effectLst/>
                        </a:rPr>
                        <a:t> '91</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Michael Gentile '03</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William engel '10</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Richard Moller '83</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Mark </a:t>
                      </a:r>
                      <a:r>
                        <a:rPr lang="en-US" sz="1100" dirty="0" err="1">
                          <a:effectLst/>
                        </a:rPr>
                        <a:t>Fedorov</a:t>
                      </a:r>
                      <a:r>
                        <a:rPr lang="en-US" sz="1100" dirty="0">
                          <a:effectLst/>
                        </a:rPr>
                        <a:t> '91</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John Sheehy '05</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Andrew Casey '11</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Christopher Nolan '86</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err="1">
                          <a:effectLst/>
                        </a:rPr>
                        <a:t>Asela</a:t>
                      </a:r>
                      <a:r>
                        <a:rPr lang="en-US" sz="1100" dirty="0">
                          <a:effectLst/>
                        </a:rPr>
                        <a:t> </a:t>
                      </a:r>
                      <a:r>
                        <a:rPr lang="en-US" sz="1100" dirty="0" err="1">
                          <a:effectLst/>
                        </a:rPr>
                        <a:t>Gunawardana</a:t>
                      </a:r>
                      <a:r>
                        <a:rPr lang="en-US" sz="1100" dirty="0">
                          <a:effectLst/>
                        </a:rPr>
                        <a:t> '95</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Kevin Fitzpatrick '05</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Jared Piette '12</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Peter </a:t>
                      </a:r>
                      <a:r>
                        <a:rPr lang="en-US" sz="1100" b="0" kern="1200" dirty="0" err="1">
                          <a:effectLst/>
                        </a:rPr>
                        <a:t>Glock</a:t>
                      </a:r>
                      <a:r>
                        <a:rPr lang="en-US" sz="1100" b="0" kern="1200" dirty="0">
                          <a:effectLst/>
                        </a:rPr>
                        <a:t> '86</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Scott Harris '95</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Robert Schiller '06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Michael Rupolo '12</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Richard Ryan '86</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Fletcher Thomson '98</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Andrew Kling '08</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Thomas  </a:t>
                      </a:r>
                      <a:r>
                        <a:rPr lang="en-US" sz="1100" dirty="0" err="1">
                          <a:effectLst/>
                        </a:rPr>
                        <a:t>Miglietta</a:t>
                      </a:r>
                      <a:r>
                        <a:rPr lang="en-US" sz="1100" dirty="0">
                          <a:effectLst/>
                        </a:rPr>
                        <a:t> '12</a:t>
                      </a:r>
                      <a:endParaRPr lang="en-US" sz="1100" dirty="0">
                        <a:effectLst/>
                        <a:latin typeface="Calibri"/>
                        <a:ea typeface="Calibri"/>
                        <a:cs typeface="Times New Roman"/>
                      </a:endParaRPr>
                    </a:p>
                  </a:txBody>
                  <a:tcPr marL="68580" marR="68580" marT="0" marB="0" anchor="b"/>
                </a:tc>
              </a:tr>
            </a:tbl>
          </a:graphicData>
        </a:graphic>
      </p:graphicFrame>
      <p:graphicFrame>
        <p:nvGraphicFramePr>
          <p:cNvPr id="10" name="Table 9"/>
          <p:cNvGraphicFramePr>
            <a:graphicFrameLocks noGrp="1"/>
          </p:cNvGraphicFramePr>
          <p:nvPr>
            <p:extLst>
              <p:ext uri="{D42A27DB-BD31-4B8C-83A1-F6EECF244321}">
                <p14:modId xmlns="" xmlns:p14="http://schemas.microsoft.com/office/powerpoint/2010/main" val="1460615626"/>
              </p:ext>
            </p:extLst>
          </p:nvPr>
        </p:nvGraphicFramePr>
        <p:xfrm>
          <a:off x="228600" y="3338731"/>
          <a:ext cx="6553200" cy="2506218"/>
        </p:xfrm>
        <a:graphic>
          <a:graphicData uri="http://schemas.openxmlformats.org/drawingml/2006/table">
            <a:tbl>
              <a:tblPr firstRow="1" firstCol="1" bandRow="1">
                <a:tableStyleId>{0660B408-B3CF-4A94-85FC-2B1E0A45F4A2}</a:tableStyleId>
              </a:tblPr>
              <a:tblGrid>
                <a:gridCol w="1421176"/>
                <a:gridCol w="1579084"/>
                <a:gridCol w="2131764"/>
                <a:gridCol w="1421176"/>
              </a:tblGrid>
              <a:tr h="161925">
                <a:tc gridSpan="4">
                  <a:txBody>
                    <a:bodyPr/>
                    <a:lstStyle/>
                    <a:p>
                      <a:pPr marL="0" marR="0">
                        <a:lnSpc>
                          <a:spcPct val="115000"/>
                        </a:lnSpc>
                        <a:spcBef>
                          <a:spcPts val="0"/>
                        </a:spcBef>
                        <a:spcAft>
                          <a:spcPts val="0"/>
                        </a:spcAft>
                      </a:pPr>
                      <a:r>
                        <a:rPr lang="en-US" sz="1100" dirty="0">
                          <a:effectLst/>
                        </a:rPr>
                        <a:t>Programming &amp; Capital </a:t>
                      </a:r>
                      <a:r>
                        <a:rPr lang="en-US" sz="1100" dirty="0" smtClean="0">
                          <a:effectLst/>
                        </a:rPr>
                        <a:t>Giving (</a:t>
                      </a:r>
                      <a:r>
                        <a:rPr lang="en-US" sz="1100" baseline="0" dirty="0" smtClean="0">
                          <a:effectLst/>
                        </a:rPr>
                        <a:t>Lafayette </a:t>
                      </a:r>
                      <a:r>
                        <a:rPr lang="en-US" sz="1100" baseline="0" smtClean="0">
                          <a:effectLst/>
                        </a:rPr>
                        <a:t>College for DKE)</a:t>
                      </a:r>
                      <a:endParaRPr lang="en-US" sz="1100" dirty="0">
                        <a:effectLst/>
                        <a:latin typeface="Calibri"/>
                        <a:ea typeface="Calibri"/>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William Magee '47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Neil </a:t>
                      </a:r>
                      <a:r>
                        <a:rPr lang="en-US" sz="1100" dirty="0" err="1">
                          <a:effectLst/>
                        </a:rPr>
                        <a:t>Avison</a:t>
                      </a:r>
                      <a:r>
                        <a:rPr lang="en-US" sz="1100" dirty="0">
                          <a:effectLst/>
                        </a:rPr>
                        <a:t> '76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Mark </a:t>
                      </a:r>
                      <a:r>
                        <a:rPr lang="en-US" sz="1100" dirty="0" err="1">
                          <a:effectLst/>
                        </a:rPr>
                        <a:t>Fedorov</a:t>
                      </a:r>
                      <a:r>
                        <a:rPr lang="en-US" sz="1100" dirty="0">
                          <a:effectLst/>
                        </a:rPr>
                        <a:t> '91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Scott Yunes '03 </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Dana Hughes '49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Douglas McCorkle '78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Mark Suffredini '93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Joseph Galyean '04 </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Richard Heller '49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Michael Browne '83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Brian Waerig '94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Michael Troxell '05 </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Edmund </a:t>
                      </a:r>
                      <a:r>
                        <a:rPr lang="en-US" sz="1100" b="0" kern="1200" dirty="0" err="1">
                          <a:effectLst/>
                        </a:rPr>
                        <a:t>Whitby</a:t>
                      </a:r>
                      <a:r>
                        <a:rPr lang="en-US" sz="1100" b="0" kern="1200" dirty="0">
                          <a:effectLst/>
                        </a:rPr>
                        <a:t> '51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Richard Moller '83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Matthew Perez '94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Jonathan </a:t>
                      </a:r>
                      <a:r>
                        <a:rPr lang="en-US" sz="1100" dirty="0" err="1">
                          <a:effectLst/>
                        </a:rPr>
                        <a:t>Jaye</a:t>
                      </a:r>
                      <a:r>
                        <a:rPr lang="en-US" sz="1100" dirty="0">
                          <a:effectLst/>
                        </a:rPr>
                        <a:t> '10 </a:t>
                      </a:r>
                      <a:r>
                        <a:rPr lang="en-US" sz="1100" dirty="0" smtClean="0">
                          <a:effectLst/>
                        </a:rPr>
                        <a:t>*</a:t>
                      </a:r>
                      <a:endParaRPr lang="en-US" sz="1100" dirty="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Allan Kirby '53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Daniel </a:t>
                      </a:r>
                      <a:r>
                        <a:rPr lang="en-US" sz="1100" dirty="0" err="1">
                          <a:effectLst/>
                        </a:rPr>
                        <a:t>Huffenus</a:t>
                      </a:r>
                      <a:r>
                        <a:rPr lang="en-US" sz="1100" dirty="0">
                          <a:effectLst/>
                        </a:rPr>
                        <a:t> '86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err="1">
                          <a:effectLst/>
                        </a:rPr>
                        <a:t>Asela</a:t>
                      </a:r>
                      <a:r>
                        <a:rPr lang="en-US" sz="1100" dirty="0">
                          <a:effectLst/>
                        </a:rPr>
                        <a:t> </a:t>
                      </a:r>
                      <a:r>
                        <a:rPr lang="en-US" sz="1100" dirty="0" err="1">
                          <a:effectLst/>
                        </a:rPr>
                        <a:t>Gunawardana</a:t>
                      </a:r>
                      <a:r>
                        <a:rPr lang="en-US" sz="1100" dirty="0">
                          <a:effectLst/>
                        </a:rPr>
                        <a:t> '95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Conrad Shrager '11 </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Robert Lundquist '55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John </a:t>
                      </a:r>
                      <a:r>
                        <a:rPr lang="en-US" sz="1100" dirty="0" err="1">
                          <a:effectLst/>
                        </a:rPr>
                        <a:t>Sigda</a:t>
                      </a:r>
                      <a:r>
                        <a:rPr lang="en-US" sz="1100" dirty="0">
                          <a:effectLst/>
                        </a:rPr>
                        <a:t> '86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J Bayard Smith '95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Scott Gordon '12 </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David White '67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Richard Ryan '86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Scott Harris '95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William Stern '12 </a:t>
                      </a:r>
                      <a:endParaRPr lang="en-US" sz="110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Richard </a:t>
                      </a:r>
                      <a:r>
                        <a:rPr lang="en-US" sz="1100" b="0" kern="1200" dirty="0" err="1">
                          <a:effectLst/>
                        </a:rPr>
                        <a:t>Shupp</a:t>
                      </a:r>
                      <a:r>
                        <a:rPr lang="en-US" sz="1100" b="0" kern="1200" dirty="0">
                          <a:effectLst/>
                        </a:rPr>
                        <a:t> '67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Todd Wiltshire '86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William Forbes '96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Andrew O'Brien '13 </a:t>
                      </a:r>
                      <a:r>
                        <a:rPr lang="en-US" sz="1100" dirty="0" smtClean="0">
                          <a:effectLst/>
                        </a:rPr>
                        <a:t>*</a:t>
                      </a:r>
                      <a:endParaRPr lang="en-US" sz="1100" dirty="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Tim Whiting '69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David Wolff '87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Lance Lacoff '02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Charles Laird '13 </a:t>
                      </a:r>
                      <a:r>
                        <a:rPr lang="en-US" sz="1100" dirty="0" smtClean="0">
                          <a:effectLst/>
                        </a:rPr>
                        <a:t>*</a:t>
                      </a:r>
                      <a:endParaRPr lang="en-US" sz="1100" dirty="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Mark </a:t>
                      </a:r>
                      <a:r>
                        <a:rPr lang="en-US" sz="1100" b="0" kern="1200" dirty="0" err="1">
                          <a:effectLst/>
                        </a:rPr>
                        <a:t>Damiano</a:t>
                      </a:r>
                      <a:r>
                        <a:rPr lang="en-US" sz="1100" b="0" kern="1200" dirty="0">
                          <a:effectLst/>
                        </a:rPr>
                        <a:t> '74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Gregory </a:t>
                      </a:r>
                      <a:r>
                        <a:rPr lang="en-US" sz="1100" dirty="0" err="1">
                          <a:effectLst/>
                        </a:rPr>
                        <a:t>Bahtiarian</a:t>
                      </a:r>
                      <a:r>
                        <a:rPr lang="en-US" sz="1100" dirty="0">
                          <a:effectLst/>
                        </a:rPr>
                        <a:t> '87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Peter Carlson '02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Daniel Ladd '13 </a:t>
                      </a:r>
                      <a:r>
                        <a:rPr lang="en-US" sz="1100" dirty="0" smtClean="0">
                          <a:effectLst/>
                        </a:rPr>
                        <a:t>*</a:t>
                      </a:r>
                      <a:endParaRPr lang="en-US" sz="1100" dirty="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Daniel Moore '75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Mark Gupta '87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Gabriel Fernandez-Obregon '03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Daniel </a:t>
                      </a:r>
                      <a:r>
                        <a:rPr lang="en-US" sz="1100" dirty="0" err="1">
                          <a:effectLst/>
                        </a:rPr>
                        <a:t>Toutoungi</a:t>
                      </a:r>
                      <a:r>
                        <a:rPr lang="en-US" sz="1100" dirty="0">
                          <a:effectLst/>
                        </a:rPr>
                        <a:t> '13 </a:t>
                      </a:r>
                      <a:r>
                        <a:rPr lang="en-US" sz="1100" dirty="0" smtClean="0">
                          <a:effectLst/>
                        </a:rPr>
                        <a:t>*</a:t>
                      </a:r>
                      <a:endParaRPr lang="en-US" sz="1100" dirty="0">
                        <a:effectLst/>
                        <a:latin typeface="Calibri"/>
                        <a:ea typeface="Calibri"/>
                        <a:cs typeface="Times New Roman"/>
                      </a:endParaRPr>
                    </a:p>
                  </a:txBody>
                  <a:tcPr marL="68580" marR="68580" marT="0" marB="0" anchor="b"/>
                </a:tc>
              </a:tr>
              <a:tr h="161925">
                <a:tc>
                  <a:txBody>
                    <a:bodyPr/>
                    <a:lstStyle/>
                    <a:p>
                      <a:pPr marL="0" marR="0" algn="l" defTabSz="914400" rtl="0" eaLnBrk="1" latinLnBrk="0" hangingPunct="1">
                        <a:lnSpc>
                          <a:spcPct val="115000"/>
                        </a:lnSpc>
                        <a:spcBef>
                          <a:spcPts val="0"/>
                        </a:spcBef>
                        <a:spcAft>
                          <a:spcPts val="0"/>
                        </a:spcAft>
                      </a:pPr>
                      <a:r>
                        <a:rPr lang="en-US" sz="1100" b="0" kern="1200" dirty="0">
                          <a:effectLst/>
                        </a:rPr>
                        <a:t>John </a:t>
                      </a:r>
                      <a:r>
                        <a:rPr lang="en-US" sz="1100" b="0" kern="1200" dirty="0" err="1">
                          <a:effectLst/>
                        </a:rPr>
                        <a:t>Krah</a:t>
                      </a:r>
                      <a:r>
                        <a:rPr lang="en-US" sz="1100" b="0" kern="1200" dirty="0">
                          <a:effectLst/>
                        </a:rPr>
                        <a:t> '75 </a:t>
                      </a:r>
                      <a:endParaRPr lang="en-US" sz="1100" b="0" kern="1200" dirty="0">
                        <a:solidFill>
                          <a:schemeClr val="dk1"/>
                        </a:solidFill>
                        <a:effectLst/>
                        <a:latin typeface="+mn-lt"/>
                        <a:ea typeface="+mn-ea"/>
                        <a:cs typeface="+mn-cs"/>
                      </a:endParaRPr>
                    </a:p>
                  </a:txBody>
                  <a:tcPr marL="68580" marR="68580" marT="0" marB="0" anchor="b"/>
                </a:tc>
                <a:tc>
                  <a:txBody>
                    <a:bodyPr/>
                    <a:lstStyle/>
                    <a:p>
                      <a:pPr marL="0" marR="0">
                        <a:lnSpc>
                          <a:spcPct val="115000"/>
                        </a:lnSpc>
                        <a:spcBef>
                          <a:spcPts val="0"/>
                        </a:spcBef>
                        <a:spcAft>
                          <a:spcPts val="0"/>
                        </a:spcAft>
                      </a:pPr>
                      <a:r>
                        <a:rPr lang="en-US" sz="1100" dirty="0">
                          <a:effectLst/>
                        </a:rPr>
                        <a:t>Michael McCormack '87 </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Michael De Lisi '03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David </a:t>
                      </a:r>
                      <a:r>
                        <a:rPr lang="en-US" sz="1100" dirty="0" err="1">
                          <a:effectLst/>
                        </a:rPr>
                        <a:t>Eckelmann</a:t>
                      </a:r>
                      <a:r>
                        <a:rPr lang="en-US" sz="1100" dirty="0">
                          <a:effectLst/>
                        </a:rPr>
                        <a:t> '13 </a:t>
                      </a:r>
                      <a:r>
                        <a:rPr lang="en-US" sz="1100" dirty="0" smtClean="0">
                          <a:effectLst/>
                        </a:rPr>
                        <a:t>*</a:t>
                      </a:r>
                      <a:endParaRPr lang="en-US" sz="1100" dirty="0">
                        <a:effectLst/>
                        <a:latin typeface="Calibri"/>
                        <a:ea typeface="Calibri"/>
                        <a:cs typeface="Times New Roman"/>
                      </a:endParaRPr>
                    </a:p>
                  </a:txBody>
                  <a:tcPr marL="68580" marR="68580" marT="0" marB="0" anchor="b"/>
                </a:tc>
              </a:tr>
            </a:tbl>
          </a:graphicData>
        </a:graphic>
      </p:graphicFrame>
      <p:sp>
        <p:nvSpPr>
          <p:cNvPr id="11" name="TextBox 10"/>
          <p:cNvSpPr txBox="1"/>
          <p:nvPr/>
        </p:nvSpPr>
        <p:spPr>
          <a:xfrm>
            <a:off x="7049901" y="1185446"/>
            <a:ext cx="2094099" cy="1754326"/>
          </a:xfrm>
          <a:prstGeom prst="rect">
            <a:avLst/>
          </a:prstGeom>
          <a:noFill/>
        </p:spPr>
        <p:txBody>
          <a:bodyPr wrap="none" rtlCol="0">
            <a:spAutoFit/>
          </a:bodyPr>
          <a:lstStyle/>
          <a:p>
            <a:r>
              <a:rPr lang="en-US" b="1" dirty="0" smtClean="0"/>
              <a:t>Total Raised: $2,090</a:t>
            </a:r>
          </a:p>
          <a:p>
            <a:r>
              <a:rPr lang="en-US" dirty="0" smtClean="0"/>
              <a:t>Expenditures:</a:t>
            </a:r>
          </a:p>
          <a:p>
            <a:pPr marL="285750" indent="-285750">
              <a:buFont typeface="Arial" pitchFamily="34" charset="0"/>
              <a:buChar char="•"/>
            </a:pPr>
            <a:r>
              <a:rPr lang="en-US" dirty="0" smtClean="0"/>
              <a:t>Rho News</a:t>
            </a:r>
          </a:p>
          <a:p>
            <a:pPr marL="285750" indent="-285750">
              <a:buFont typeface="Arial" pitchFamily="34" charset="0"/>
              <a:buChar char="•"/>
            </a:pPr>
            <a:r>
              <a:rPr lang="en-US" dirty="0" smtClean="0"/>
              <a:t>Homecoming</a:t>
            </a:r>
          </a:p>
          <a:p>
            <a:pPr marL="285750" indent="-285750">
              <a:buFont typeface="Arial" pitchFamily="34" charset="0"/>
              <a:buChar char="•"/>
            </a:pPr>
            <a:r>
              <a:rPr lang="en-US" dirty="0" smtClean="0"/>
              <a:t>Faculty Dinner</a:t>
            </a:r>
          </a:p>
          <a:p>
            <a:pPr marL="285750" indent="-285750">
              <a:buFont typeface="Arial" pitchFamily="34" charset="0"/>
              <a:buChar char="•"/>
            </a:pPr>
            <a:r>
              <a:rPr lang="en-US" dirty="0" smtClean="0"/>
              <a:t>Insurance</a:t>
            </a:r>
            <a:endParaRPr lang="en-US" dirty="0"/>
          </a:p>
        </p:txBody>
      </p:sp>
      <p:sp>
        <p:nvSpPr>
          <p:cNvPr id="12" name="TextBox 11"/>
          <p:cNvSpPr txBox="1"/>
          <p:nvPr/>
        </p:nvSpPr>
        <p:spPr>
          <a:xfrm>
            <a:off x="7010400" y="5372100"/>
            <a:ext cx="1553630" cy="400110"/>
          </a:xfrm>
          <a:prstGeom prst="rect">
            <a:avLst/>
          </a:prstGeom>
          <a:noFill/>
        </p:spPr>
        <p:txBody>
          <a:bodyPr wrap="none" rtlCol="0">
            <a:spAutoFit/>
          </a:bodyPr>
          <a:lstStyle/>
          <a:p>
            <a:r>
              <a:rPr lang="en-US" sz="1000" dirty="0" smtClean="0"/>
              <a:t>*Marquis Society level gift</a:t>
            </a:r>
          </a:p>
          <a:p>
            <a:r>
              <a:rPr lang="en-US" sz="1000" dirty="0" smtClean="0"/>
              <a:t>**Faculty advisor</a:t>
            </a:r>
            <a:endParaRPr lang="en-US" sz="1000" dirty="0"/>
          </a:p>
        </p:txBody>
      </p:sp>
      <p:sp>
        <p:nvSpPr>
          <p:cNvPr id="13" name="TextBox 12"/>
          <p:cNvSpPr txBox="1"/>
          <p:nvPr/>
        </p:nvSpPr>
        <p:spPr>
          <a:xfrm>
            <a:off x="6932882" y="3395246"/>
            <a:ext cx="2211118" cy="1477328"/>
          </a:xfrm>
          <a:prstGeom prst="rect">
            <a:avLst/>
          </a:prstGeom>
          <a:noFill/>
        </p:spPr>
        <p:txBody>
          <a:bodyPr wrap="none" rtlCol="0">
            <a:spAutoFit/>
          </a:bodyPr>
          <a:lstStyle/>
          <a:p>
            <a:r>
              <a:rPr lang="en-US" b="1" dirty="0" smtClean="0"/>
              <a:t>Total Raised: $18,976</a:t>
            </a:r>
          </a:p>
          <a:p>
            <a:r>
              <a:rPr lang="en-US" dirty="0" smtClean="0"/>
              <a:t>Expenditures:</a:t>
            </a:r>
          </a:p>
          <a:p>
            <a:pPr marL="285750" indent="-285750">
              <a:buFont typeface="Arial" pitchFamily="34" charset="0"/>
              <a:buChar char="•"/>
            </a:pPr>
            <a:r>
              <a:rPr lang="en-US" dirty="0" smtClean="0"/>
              <a:t>DKE x10 Challenge</a:t>
            </a:r>
          </a:p>
          <a:p>
            <a:pPr marL="285750" indent="-285750">
              <a:buFont typeface="Arial" pitchFamily="34" charset="0"/>
              <a:buChar char="•"/>
            </a:pPr>
            <a:r>
              <a:rPr lang="en-US" dirty="0" smtClean="0"/>
              <a:t>Undergrad </a:t>
            </a:r>
            <a:r>
              <a:rPr lang="en-US" dirty="0" err="1" smtClean="0"/>
              <a:t>Conf’s</a:t>
            </a:r>
            <a:endParaRPr lang="en-US" dirty="0" smtClean="0"/>
          </a:p>
          <a:p>
            <a:pPr marL="285750" indent="-285750">
              <a:buFont typeface="Arial" pitchFamily="34" charset="0"/>
              <a:buChar char="•"/>
            </a:pPr>
            <a:endParaRPr lang="en-US" dirty="0" smtClean="0"/>
          </a:p>
        </p:txBody>
      </p:sp>
      <p:graphicFrame>
        <p:nvGraphicFramePr>
          <p:cNvPr id="15" name="Table 14"/>
          <p:cNvGraphicFramePr>
            <a:graphicFrameLocks noGrp="1"/>
          </p:cNvGraphicFramePr>
          <p:nvPr>
            <p:extLst>
              <p:ext uri="{D42A27DB-BD31-4B8C-83A1-F6EECF244321}">
                <p14:modId xmlns="" xmlns:p14="http://schemas.microsoft.com/office/powerpoint/2010/main"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16" name="Picture 1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389120" y="6400800"/>
            <a:ext cx="285293" cy="365760"/>
          </a:xfrm>
          <a:prstGeom prst="rect">
            <a:avLst/>
          </a:prstGeom>
        </p:spPr>
      </p:pic>
      <p:sp>
        <p:nvSpPr>
          <p:cNvPr id="17" name="TextBox 1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
        <p:nvSpPr>
          <p:cNvPr id="14" name="TextBox 13"/>
          <p:cNvSpPr txBox="1"/>
          <p:nvPr/>
        </p:nvSpPr>
        <p:spPr>
          <a:xfrm>
            <a:off x="1219200" y="5899697"/>
            <a:ext cx="6530803" cy="646331"/>
          </a:xfrm>
          <a:prstGeom prst="rect">
            <a:avLst/>
          </a:prstGeom>
          <a:solidFill>
            <a:schemeClr val="accent3">
              <a:lumMod val="60000"/>
              <a:lumOff val="40000"/>
            </a:schemeClr>
          </a:solidFill>
          <a:ln>
            <a:solidFill>
              <a:schemeClr val="tx1"/>
            </a:solidFill>
          </a:ln>
        </p:spPr>
        <p:txBody>
          <a:bodyPr wrap="square" rtlCol="0">
            <a:spAutoFit/>
          </a:bodyPr>
          <a:lstStyle/>
          <a:p>
            <a:pPr algn="ctr"/>
            <a:r>
              <a:rPr lang="en-US" dirty="0" smtClean="0">
                <a:solidFill>
                  <a:srgbClr val="FF0000"/>
                </a:solidFill>
              </a:rPr>
              <a:t>FY13 participation rate of 7.9%, prior 6 years averaged 4.0%</a:t>
            </a:r>
          </a:p>
          <a:p>
            <a:pPr algn="ctr"/>
            <a:r>
              <a:rPr lang="en-US" dirty="0" smtClean="0">
                <a:solidFill>
                  <a:srgbClr val="FF0000"/>
                </a:solidFill>
              </a:rPr>
              <a:t>FY14 off to a great start, already at 3.3%</a:t>
            </a:r>
            <a:endParaRPr lang="en-US" dirty="0">
              <a:solidFill>
                <a:srgbClr val="FF0000"/>
              </a:solidFill>
            </a:endParaRPr>
          </a:p>
        </p:txBody>
      </p:sp>
    </p:spTree>
    <p:extLst>
      <p:ext uri="{BB962C8B-B14F-4D97-AF65-F5344CB8AC3E}">
        <p14:creationId xmlns="" xmlns:p14="http://schemas.microsoft.com/office/powerpoint/2010/main" val="835215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Academics Report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6" name="TextBox 5"/>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Rho House Association</a:t>
            </a:r>
            <a:endParaRPr lang="en-US" sz="2400" b="1" dirty="0">
              <a:solidFill>
                <a:schemeClr val="bg1">
                  <a:lumMod val="95000"/>
                </a:schemeClr>
              </a:solidFill>
              <a:latin typeface="+mj-lt"/>
            </a:endParaRPr>
          </a:p>
        </p:txBody>
      </p:sp>
      <p:sp>
        <p:nvSpPr>
          <p:cNvPr id="7" name="Rectangle 6"/>
          <p:cNvSpPr/>
          <p:nvPr/>
        </p:nvSpPr>
        <p:spPr>
          <a:xfrm>
            <a:off x="152401" y="1447800"/>
            <a:ext cx="8915399" cy="5509200"/>
          </a:xfrm>
          <a:prstGeom prst="rect">
            <a:avLst/>
          </a:prstGeom>
        </p:spPr>
        <p:txBody>
          <a:bodyPr wrap="square">
            <a:spAutoFit/>
          </a:bodyPr>
          <a:lstStyle/>
          <a:p>
            <a:pPr marL="285750" indent="-285750">
              <a:buFont typeface="Arial" panose="020B0604020202020204" pitchFamily="34" charset="0"/>
              <a:buChar char="•"/>
            </a:pPr>
            <a:r>
              <a:rPr lang="en-US" sz="1600" dirty="0" smtClean="0"/>
              <a:t>What we've done in 2013</a:t>
            </a:r>
          </a:p>
          <a:p>
            <a:pPr marL="742950" lvl="1" indent="-285750">
              <a:buFont typeface="Arial" panose="020B0604020202020204" pitchFamily="34" charset="0"/>
              <a:buChar char="•"/>
            </a:pPr>
            <a:r>
              <a:rPr lang="en-US" sz="1600" dirty="0" smtClean="0"/>
              <a:t>Solidified a culture of academic importance – separately targeting individuals, classes, pledges, and recruits- but most importantly throughout the house.</a:t>
            </a:r>
          </a:p>
          <a:p>
            <a:pPr marL="742950" lvl="1" indent="-285750">
              <a:buFont typeface="Arial" panose="020B0604020202020204" pitchFamily="34" charset="0"/>
              <a:buChar char="•"/>
            </a:pPr>
            <a:r>
              <a:rPr lang="en-US" sz="1600" dirty="0" smtClean="0"/>
              <a:t>Put in processes to focus on grades; keep our academic profile off of the college's radar; and strive to make our academics part of DKE's selling point.</a:t>
            </a:r>
          </a:p>
          <a:p>
            <a:pPr marL="285750" indent="-285750">
              <a:buFont typeface="Arial" panose="020B0604020202020204" pitchFamily="34" charset="0"/>
              <a:buChar char="•"/>
            </a:pPr>
            <a:r>
              <a:rPr lang="en-US" sz="1600" dirty="0" smtClean="0"/>
              <a:t>Who we're working with (relationship building)</a:t>
            </a:r>
          </a:p>
          <a:p>
            <a:pPr marL="742950" lvl="1" indent="-285750">
              <a:buFont typeface="Arial" panose="020B0604020202020204" pitchFamily="34" charset="0"/>
              <a:buChar char="•"/>
            </a:pPr>
            <a:r>
              <a:rPr lang="en-US" sz="1600" dirty="0" smtClean="0"/>
              <a:t>Annette </a:t>
            </a:r>
            <a:r>
              <a:rPr lang="en-US" sz="1600" dirty="0" err="1" smtClean="0"/>
              <a:t>Diorio</a:t>
            </a:r>
            <a:r>
              <a:rPr lang="en-US" sz="1600" dirty="0" smtClean="0"/>
              <a:t>, VP for Campus Life regarding our academic strategy</a:t>
            </a:r>
          </a:p>
          <a:p>
            <a:pPr marL="742950" lvl="1" indent="-285750">
              <a:buFont typeface="Arial" panose="020B0604020202020204" pitchFamily="34" charset="0"/>
              <a:buChar char="•"/>
            </a:pPr>
            <a:r>
              <a:rPr lang="en-US" sz="1600" dirty="0" smtClean="0"/>
              <a:t>Dan </a:t>
            </a:r>
            <a:r>
              <a:rPr lang="en-US" sz="1600" dirty="0" err="1" smtClean="0"/>
              <a:t>Alaya</a:t>
            </a:r>
            <a:r>
              <a:rPr lang="en-US" sz="1600" dirty="0" smtClean="0"/>
              <a:t>, Ass. Director for Residence Life, for tactical interactions with the school</a:t>
            </a:r>
          </a:p>
          <a:p>
            <a:pPr marL="742950" lvl="1" indent="-285750">
              <a:buFont typeface="Arial" panose="020B0604020202020204" pitchFamily="34" charset="0"/>
              <a:buChar char="•"/>
            </a:pPr>
            <a:r>
              <a:rPr lang="en-US" sz="1600" dirty="0" smtClean="0"/>
              <a:t>The registrar, to drive an understand that our members’ grades allows us to understand performance and act in alignment with Lafayette's Greek academic goals.</a:t>
            </a:r>
          </a:p>
          <a:p>
            <a:pPr marL="285750" indent="-285750">
              <a:buFont typeface="Arial" panose="020B0604020202020204" pitchFamily="34" charset="0"/>
              <a:buChar char="•"/>
            </a:pPr>
            <a:r>
              <a:rPr lang="en-US" sz="1600" dirty="0" smtClean="0"/>
              <a:t>Significant accomplishments</a:t>
            </a:r>
          </a:p>
          <a:p>
            <a:pPr marL="742950" lvl="1" indent="-285750">
              <a:buFont typeface="Arial" panose="020B0604020202020204" pitchFamily="34" charset="0"/>
              <a:buChar char="•"/>
            </a:pPr>
            <a:r>
              <a:rPr lang="en-US" sz="1600" dirty="0" smtClean="0"/>
              <a:t>Established a vision for our academics</a:t>
            </a:r>
          </a:p>
          <a:p>
            <a:pPr marL="1200150" lvl="2" indent="-285750">
              <a:buFont typeface="Arial" panose="020B0604020202020204" pitchFamily="34" charset="0"/>
              <a:buChar char="•"/>
            </a:pPr>
            <a:r>
              <a:rPr lang="en-US" sz="1600" dirty="0" smtClean="0"/>
              <a:t>All members graduate on time</a:t>
            </a:r>
          </a:p>
          <a:p>
            <a:pPr marL="1200150" lvl="2" indent="-285750">
              <a:buFont typeface="Arial" panose="020B0604020202020204" pitchFamily="34" charset="0"/>
              <a:buChar char="•"/>
            </a:pPr>
            <a:r>
              <a:rPr lang="en-US" sz="1600" dirty="0" smtClean="0"/>
              <a:t>Win the academics competition of the lion trophy</a:t>
            </a:r>
          </a:p>
          <a:p>
            <a:pPr marL="1200150" lvl="2" indent="-285750">
              <a:buFont typeface="Arial" panose="020B0604020202020204" pitchFamily="34" charset="0"/>
              <a:buChar char="•"/>
            </a:pPr>
            <a:r>
              <a:rPr lang="en-US" sz="1600" dirty="0" smtClean="0"/>
              <a:t>Continue the progress that we’ve made over the past two years</a:t>
            </a:r>
          </a:p>
          <a:p>
            <a:pPr marL="742950" lvl="1" indent="-285750">
              <a:buFont typeface="Arial" panose="020B0604020202020204" pitchFamily="34" charset="0"/>
              <a:buChar char="•"/>
            </a:pPr>
            <a:r>
              <a:rPr lang="en-US" sz="1600" dirty="0" smtClean="0"/>
              <a:t>Oversaw an increase in GPA by 0.2 between fall 2012 and spring 2013</a:t>
            </a:r>
          </a:p>
          <a:p>
            <a:pPr marL="742950" lvl="1" indent="-285750">
              <a:buFont typeface="Arial" panose="020B0604020202020204" pitchFamily="34" charset="0"/>
              <a:buChar char="•"/>
            </a:pPr>
            <a:r>
              <a:rPr lang="en-US" sz="1600" dirty="0" smtClean="0"/>
              <a:t>Understood and communicated the root cause between recruiting and grades</a:t>
            </a:r>
          </a:p>
          <a:p>
            <a:pPr marL="285750" indent="-285750">
              <a:buFont typeface="Arial" panose="020B0604020202020204" pitchFamily="34" charset="0"/>
              <a:buChar char="•"/>
            </a:pPr>
            <a:r>
              <a:rPr lang="en-US" sz="1600" dirty="0" smtClean="0"/>
              <a:t>Future challenges </a:t>
            </a:r>
          </a:p>
          <a:p>
            <a:pPr marL="742950" lvl="1" indent="-285750">
              <a:buFont typeface="Arial" panose="020B0604020202020204" pitchFamily="34" charset="0"/>
              <a:buChar char="•"/>
            </a:pPr>
            <a:r>
              <a:rPr lang="en-US" sz="1600" dirty="0" smtClean="0"/>
              <a:t>Keep the level of requests of the alumni association to the undergrads to a balanced level</a:t>
            </a:r>
          </a:p>
          <a:p>
            <a:pPr marL="742950" lvl="1" indent="-285750">
              <a:buFont typeface="Arial" panose="020B0604020202020204" pitchFamily="34" charset="0"/>
              <a:buChar char="•"/>
            </a:pPr>
            <a:r>
              <a:rPr lang="en-US" sz="1600" dirty="0" smtClean="0"/>
              <a:t>Continue to have high expectations for undergraduate leadership and body</a:t>
            </a:r>
          </a:p>
          <a:p>
            <a:pPr marL="742950" lvl="1" indent="-285750">
              <a:buFont typeface="Arial" panose="020B0604020202020204" pitchFamily="34" charset="0"/>
              <a:buChar char="•"/>
            </a:pPr>
            <a:r>
              <a:rPr lang="en-US" sz="1600" dirty="0" smtClean="0"/>
              <a:t>Continue connecting rush processes to academic performance </a:t>
            </a:r>
          </a:p>
          <a:p>
            <a:pPr marL="742950" lvl="1" indent="-285750">
              <a:buFont typeface="Arial" panose="020B0604020202020204" pitchFamily="34" charset="0"/>
              <a:buChar char="•"/>
            </a:pPr>
            <a:r>
              <a:rPr lang="en-US" sz="1600" dirty="0" smtClean="0"/>
              <a:t>Maintain administration relationships to support our academic and larger </a:t>
            </a:r>
            <a:r>
              <a:rPr lang="en-US" sz="1600" dirty="0" smtClean="0"/>
              <a:t>reputation</a:t>
            </a:r>
            <a:endParaRPr lang="en-US" sz="1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lum bright="70000" contrast="-70000"/>
            <a:extLst>
              <a:ext uri="{28A0092B-C50C-407E-A947-70E740481C1C}">
                <a14:useLocalDpi xmlns:a14="http://schemas.microsoft.com/office/drawing/2010/main" xmlns="" val="0"/>
              </a:ext>
            </a:extLst>
          </a:blip>
          <a:stretch>
            <a:fillRect/>
          </a:stretch>
        </p:blipFill>
        <p:spPr>
          <a:xfrm>
            <a:off x="914400" y="1162706"/>
            <a:ext cx="1828800" cy="1402080"/>
          </a:xfrm>
          <a:prstGeom prst="rect">
            <a:avLst/>
          </a:prstGeom>
          <a:solidFill>
            <a:schemeClr val="bg1">
              <a:alpha val="50000"/>
            </a:schemeClr>
          </a:solidFill>
          <a:effectLst>
            <a:reflection blurRad="6350" stA="50000" endA="300" endPos="90000" dist="50800" dir="5400000" sy="-100000" algn="bl" rotWithShape="0"/>
          </a:effectLst>
        </p:spPr>
      </p:pic>
      <p:graphicFrame>
        <p:nvGraphicFramePr>
          <p:cNvPr id="4" name="Table 3"/>
          <p:cNvGraphicFramePr>
            <a:graphicFrameLocks noGrp="1"/>
          </p:cNvGraphicFramePr>
          <p:nvPr>
            <p:extLst>
              <p:ext uri="{D42A27DB-BD31-4B8C-83A1-F6EECF244321}">
                <p14:modId xmlns:p14="http://schemas.microsoft.com/office/powerpoint/2010/main" xmlns="" val="2269901062"/>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smtClean="0">
                <a:solidFill>
                  <a:schemeClr val="bg1">
                    <a:lumMod val="95000"/>
                  </a:schemeClr>
                </a:solidFill>
                <a:latin typeface="+mj-lt"/>
              </a:rPr>
              <a:t>Delta Kappa Epsilon International</a:t>
            </a:r>
            <a:endParaRPr lang="en-US" sz="2400" b="1" dirty="0">
              <a:solidFill>
                <a:schemeClr val="bg1">
                  <a:lumMod val="95000"/>
                </a:schemeClr>
              </a:solidFill>
              <a:latin typeface="+mj-lt"/>
            </a:endParaRPr>
          </a:p>
        </p:txBody>
      </p:sp>
      <p:sp>
        <p:nvSpPr>
          <p:cNvPr id="2" name="Title 1"/>
          <p:cNvSpPr>
            <a:spLocks noGrp="1"/>
          </p:cNvSpPr>
          <p:nvPr>
            <p:ph type="ctrTitle"/>
          </p:nvPr>
        </p:nvSpPr>
        <p:spPr/>
        <p:txBody>
          <a:bodyPr>
            <a:noAutofit/>
          </a:bodyPr>
          <a:lstStyle/>
          <a:p>
            <a:r>
              <a:rPr lang="en-US" sz="6000" dirty="0" smtClean="0">
                <a:latin typeface="Trajan Pro" pitchFamily="18" charset="0"/>
                <a:cs typeface="Kalinga" pitchFamily="34" charset="0"/>
              </a:rPr>
              <a:t>Chapter </a:t>
            </a:r>
            <a:br>
              <a:rPr lang="en-US" sz="6000" dirty="0" smtClean="0">
                <a:latin typeface="Trajan Pro" pitchFamily="18" charset="0"/>
                <a:cs typeface="Kalinga" pitchFamily="34" charset="0"/>
              </a:rPr>
            </a:br>
            <a:r>
              <a:rPr lang="en-US" sz="6000" dirty="0" smtClean="0">
                <a:latin typeface="Trajan Pro" pitchFamily="18" charset="0"/>
                <a:cs typeface="Kalinga" pitchFamily="34" charset="0"/>
              </a:rPr>
              <a:t>Strategic Planning</a:t>
            </a:r>
            <a:endParaRPr lang="en-US" sz="6000" dirty="0">
              <a:latin typeface="Trajan Pro" pitchFamily="18" charset="0"/>
              <a:cs typeface="Kalinga" pitchFamily="34" charset="0"/>
            </a:endParaRPr>
          </a:p>
        </p:txBody>
      </p:sp>
      <p:sp>
        <p:nvSpPr>
          <p:cNvPr id="3" name="Content Placeholder 2"/>
          <p:cNvSpPr>
            <a:spLocks noGrp="1"/>
          </p:cNvSpPr>
          <p:nvPr>
            <p:ph type="subTitle" idx="1"/>
          </p:nvPr>
        </p:nvSpPr>
        <p:spPr/>
        <p:txBody>
          <a:bodyPr>
            <a:normAutofit fontScale="92500" lnSpcReduction="20000"/>
          </a:bodyPr>
          <a:lstStyle/>
          <a:p>
            <a:pPr marL="0" indent="0">
              <a:buNone/>
            </a:pPr>
            <a:r>
              <a:rPr lang="en-US" sz="4400" dirty="0" smtClean="0">
                <a:latin typeface="Trajan Pro" pitchFamily="18" charset="0"/>
                <a:cs typeface="Kalinga" pitchFamily="34" charset="0"/>
              </a:rPr>
              <a:t>Rho Chapter of Delta Kappa Epsilon Fraternity</a:t>
            </a:r>
          </a:p>
        </p:txBody>
      </p:sp>
    </p:spTree>
    <p:extLst>
      <p:ext uri="{BB962C8B-B14F-4D97-AF65-F5344CB8AC3E}">
        <p14:creationId xmlns:p14="http://schemas.microsoft.com/office/powerpoint/2010/main" xmlns="" val="217711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a:off x="1905000" y="550565"/>
            <a:ext cx="5334000" cy="5481935"/>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xmlns="" val="2749155525"/>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a:solidFill>
                  <a:schemeClr val="bg1">
                    <a:lumMod val="95000"/>
                  </a:schemeClr>
                </a:solidFill>
              </a:rPr>
              <a:t>Strategic Planning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xmlns="" val="3211620155"/>
              </p:ext>
            </p:extLst>
          </p:nvPr>
        </p:nvGraphicFramePr>
        <p:xfrm>
          <a:off x="1217066" y="1219200"/>
          <a:ext cx="6629399"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TextBox 11"/>
          <p:cNvSpPr txBox="1"/>
          <p:nvPr/>
        </p:nvSpPr>
        <p:spPr>
          <a:xfrm rot="3423229">
            <a:off x="1490706" y="4171124"/>
            <a:ext cx="2819400" cy="523220"/>
          </a:xfrm>
          <a:prstGeom prst="rect">
            <a:avLst/>
          </a:prstGeom>
          <a:noFill/>
        </p:spPr>
        <p:txBody>
          <a:bodyPr wrap="square" rtlCol="0">
            <a:spAutoFit/>
          </a:bodyPr>
          <a:lstStyle/>
          <a:p>
            <a:pPr algn="ctr"/>
            <a:r>
              <a:rPr lang="en-US" sz="2800" b="1" dirty="0" smtClean="0">
                <a:solidFill>
                  <a:schemeClr val="tx2"/>
                </a:solidFill>
              </a:rPr>
              <a:t>Core Values</a:t>
            </a:r>
            <a:endParaRPr lang="en-US" sz="2800" b="1" dirty="0">
              <a:solidFill>
                <a:schemeClr val="tx2"/>
              </a:solidFill>
            </a:endParaRPr>
          </a:p>
        </p:txBody>
      </p:sp>
      <p:sp>
        <p:nvSpPr>
          <p:cNvPr id="13" name="TextBox 12"/>
          <p:cNvSpPr txBox="1"/>
          <p:nvPr/>
        </p:nvSpPr>
        <p:spPr>
          <a:xfrm rot="18172868">
            <a:off x="4804818" y="4170475"/>
            <a:ext cx="2819400" cy="523220"/>
          </a:xfrm>
          <a:prstGeom prst="rect">
            <a:avLst/>
          </a:prstGeom>
          <a:noFill/>
        </p:spPr>
        <p:txBody>
          <a:bodyPr wrap="square" rtlCol="0">
            <a:spAutoFit/>
          </a:bodyPr>
          <a:lstStyle/>
          <a:p>
            <a:pPr algn="ctr"/>
            <a:r>
              <a:rPr lang="en-US" sz="2800" b="1" dirty="0" smtClean="0">
                <a:solidFill>
                  <a:schemeClr val="tx2"/>
                </a:solidFill>
              </a:rPr>
              <a:t>Core Values</a:t>
            </a:r>
            <a:endParaRPr lang="en-US" sz="2800" b="1" dirty="0">
              <a:solidFill>
                <a:schemeClr val="tx2"/>
              </a:solidFill>
            </a:endParaRPr>
          </a:p>
        </p:txBody>
      </p:sp>
      <p:sp>
        <p:nvSpPr>
          <p:cNvPr id="14" name="TextBox 13"/>
          <p:cNvSpPr txBox="1"/>
          <p:nvPr/>
        </p:nvSpPr>
        <p:spPr>
          <a:xfrm>
            <a:off x="3172541" y="661095"/>
            <a:ext cx="2819400" cy="523220"/>
          </a:xfrm>
          <a:prstGeom prst="rect">
            <a:avLst/>
          </a:prstGeom>
          <a:noFill/>
        </p:spPr>
        <p:txBody>
          <a:bodyPr wrap="square" rtlCol="0">
            <a:spAutoFit/>
          </a:bodyPr>
          <a:lstStyle/>
          <a:p>
            <a:pPr algn="ctr"/>
            <a:r>
              <a:rPr lang="en-US" sz="2800" b="1" dirty="0" smtClean="0">
                <a:solidFill>
                  <a:schemeClr val="tx2"/>
                </a:solidFill>
              </a:rPr>
              <a:t>Core Values</a:t>
            </a:r>
            <a:endParaRPr lang="en-US" sz="2800" b="1" dirty="0">
              <a:solidFill>
                <a:schemeClr val="tx2"/>
              </a:solidFill>
            </a:endParaRPr>
          </a:p>
        </p:txBody>
      </p:sp>
      <p:sp>
        <p:nvSpPr>
          <p:cNvPr id="6" name="TextBox 5"/>
          <p:cNvSpPr txBox="1"/>
          <p:nvPr/>
        </p:nvSpPr>
        <p:spPr>
          <a:xfrm>
            <a:off x="685800" y="2133600"/>
            <a:ext cx="7848600" cy="4031873"/>
          </a:xfrm>
          <a:prstGeom prst="rect">
            <a:avLst/>
          </a:prstGeom>
          <a:ln>
            <a:noFill/>
          </a:ln>
          <a:effectLst>
            <a:glow rad="101600">
              <a:schemeClr val="accent1">
                <a:satMod val="175000"/>
                <a:alpha val="40000"/>
              </a:schemeClr>
            </a:glow>
          </a:effectLst>
          <a:scene3d>
            <a:camera prst="orthographicFront">
              <a:rot lat="0" lon="0" rev="0"/>
            </a:camera>
            <a:lightRig rig="brightRoom" dir="t">
              <a:rot lat="0" lon="0" rev="600000"/>
            </a:lightRig>
          </a:scene3d>
          <a:sp3d prstMaterial="metal">
            <a:bevelT w="38100" h="57150" prst="angle"/>
          </a:sp3d>
        </p:spPr>
        <p:style>
          <a:lnRef idx="2">
            <a:schemeClr val="accent1"/>
          </a:lnRef>
          <a:fillRef idx="1">
            <a:schemeClr val="lt1"/>
          </a:fillRef>
          <a:effectRef idx="0">
            <a:schemeClr val="accent1"/>
          </a:effectRef>
          <a:fontRef idx="minor">
            <a:schemeClr val="dk1"/>
          </a:fontRef>
        </p:style>
        <p:txBody>
          <a:bodyPr wrap="square" rtlCol="0">
            <a:spAutoFit/>
          </a:bodyPr>
          <a:lstStyle/>
          <a:p>
            <a:pPr marL="742950" lvl="1" indent="-285750">
              <a:buFont typeface="Arial" pitchFamily="34" charset="0"/>
              <a:buChar char="•"/>
            </a:pPr>
            <a:r>
              <a:rPr lang="en-US" sz="3200" dirty="0" smtClean="0"/>
              <a:t>“</a:t>
            </a:r>
            <a:r>
              <a:rPr lang="en-US" sz="3200" i="1" dirty="0" smtClean="0"/>
              <a:t>Rho of Delta Kappa Epsilon is a values based brotherhood that inspires leadership, intellectual curiosity, respect, and honor in our brothers with commitment to our fraternity and traditions as part of a vibrant Greek community actively engaged with Lafayette College.” </a:t>
            </a:r>
            <a:endParaRPr lang="en-US" sz="3200" i="1" dirty="0"/>
          </a:p>
        </p:txBody>
      </p:sp>
    </p:spTree>
    <p:extLst>
      <p:ext uri="{BB962C8B-B14F-4D97-AF65-F5344CB8AC3E}">
        <p14:creationId xmlns:p14="http://schemas.microsoft.com/office/powerpoint/2010/main" xmlns="" val="400827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a:off x="1905000" y="550565"/>
            <a:ext cx="5334000" cy="5481935"/>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xmlns="" val="49534193"/>
              </p:ext>
            </p:extLst>
          </p:nvPr>
        </p:nvGraphicFramePr>
        <p:xfrm>
          <a:off x="0" y="6309360"/>
          <a:ext cx="9144000" cy="546238"/>
        </p:xfrm>
        <a:graphic>
          <a:graphicData uri="http://schemas.openxmlformats.org/drawingml/2006/table">
            <a:tbl>
              <a:tblPr firstRow="1" bandRow="1">
                <a:effectLst/>
                <a:tableStyleId>{5C22544A-7EE6-4342-B048-85BDC9FD1C3A}</a:tableStyleId>
              </a:tblPr>
              <a:tblGrid>
                <a:gridCol w="3048000"/>
                <a:gridCol w="3048000"/>
                <a:gridCol w="3048000"/>
              </a:tblGrid>
              <a:tr h="546238">
                <a:tc>
                  <a:txBody>
                    <a:bodyPr/>
                    <a:lstStyle/>
                    <a:p>
                      <a:endParaRPr lang="en-US" dirty="0"/>
                    </a:p>
                  </a:txBody>
                  <a:tcPr>
                    <a:solidFill>
                      <a:srgbClr val="FF0000">
                        <a:alpha val="50000"/>
                      </a:srgbClr>
                    </a:solidFill>
                  </a:tcPr>
                </a:tc>
                <a:tc>
                  <a:txBody>
                    <a:bodyPr/>
                    <a:lstStyle/>
                    <a:p>
                      <a:endParaRPr lang="en-US" dirty="0"/>
                    </a:p>
                  </a:txBody>
                  <a:tcPr>
                    <a:solidFill>
                      <a:srgbClr val="FFFF00">
                        <a:alpha val="50000"/>
                      </a:srgbClr>
                    </a:solidFill>
                  </a:tcPr>
                </a:tc>
                <a:tc>
                  <a:txBody>
                    <a:bodyPr/>
                    <a:lstStyle/>
                    <a:p>
                      <a:endParaRPr lang="en-US" dirty="0"/>
                    </a:p>
                  </a:txBody>
                  <a:tcPr>
                    <a:solidFill>
                      <a:schemeClr val="tx2">
                        <a:lumMod val="60000"/>
                        <a:lumOff val="40000"/>
                        <a:alpha val="50000"/>
                      </a:schemeClr>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89120" y="6400800"/>
            <a:ext cx="285293" cy="365760"/>
          </a:xfrm>
          <a:prstGeom prst="rect">
            <a:avLst/>
          </a:prstGeom>
        </p:spPr>
      </p:pic>
      <p:sp>
        <p:nvSpPr>
          <p:cNvPr id="7" name="TextBox 6"/>
          <p:cNvSpPr txBox="1"/>
          <p:nvPr/>
        </p:nvSpPr>
        <p:spPr>
          <a:xfrm>
            <a:off x="0" y="0"/>
            <a:ext cx="9144000" cy="461665"/>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0" scaled="1"/>
            <a:tileRect/>
          </a:gradFill>
        </p:spPr>
        <p:txBody>
          <a:bodyPr wrap="square" rtlCol="0">
            <a:spAutoFit/>
          </a:bodyPr>
          <a:lstStyle/>
          <a:p>
            <a:r>
              <a:rPr lang="en-US" sz="2400" b="1" dirty="0">
                <a:solidFill>
                  <a:schemeClr val="bg1">
                    <a:lumMod val="95000"/>
                  </a:schemeClr>
                </a:solidFill>
              </a:rPr>
              <a:t>Strategic Planning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xmlns="" val="3826826076"/>
              </p:ext>
            </p:extLst>
          </p:nvPr>
        </p:nvGraphicFramePr>
        <p:xfrm>
          <a:off x="1217066" y="1219200"/>
          <a:ext cx="6629399"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TextBox 11"/>
          <p:cNvSpPr txBox="1"/>
          <p:nvPr/>
        </p:nvSpPr>
        <p:spPr>
          <a:xfrm rot="3423229">
            <a:off x="1490706" y="4171124"/>
            <a:ext cx="2819400" cy="523220"/>
          </a:xfrm>
          <a:prstGeom prst="rect">
            <a:avLst/>
          </a:prstGeom>
          <a:noFill/>
        </p:spPr>
        <p:txBody>
          <a:bodyPr wrap="square" rtlCol="0">
            <a:spAutoFit/>
          </a:bodyPr>
          <a:lstStyle/>
          <a:p>
            <a:pPr algn="ctr"/>
            <a:r>
              <a:rPr lang="en-US" sz="2800" b="1" dirty="0" smtClean="0">
                <a:solidFill>
                  <a:schemeClr val="tx2"/>
                </a:solidFill>
              </a:rPr>
              <a:t>Core Values</a:t>
            </a:r>
            <a:endParaRPr lang="en-US" sz="2800" b="1" dirty="0">
              <a:solidFill>
                <a:schemeClr val="tx2"/>
              </a:solidFill>
            </a:endParaRPr>
          </a:p>
        </p:txBody>
      </p:sp>
      <p:sp>
        <p:nvSpPr>
          <p:cNvPr id="13" name="TextBox 12"/>
          <p:cNvSpPr txBox="1"/>
          <p:nvPr/>
        </p:nvSpPr>
        <p:spPr>
          <a:xfrm rot="18172868">
            <a:off x="4804818" y="4170475"/>
            <a:ext cx="2819400" cy="523220"/>
          </a:xfrm>
          <a:prstGeom prst="rect">
            <a:avLst/>
          </a:prstGeom>
          <a:noFill/>
        </p:spPr>
        <p:txBody>
          <a:bodyPr wrap="square" rtlCol="0">
            <a:spAutoFit/>
          </a:bodyPr>
          <a:lstStyle/>
          <a:p>
            <a:pPr algn="ctr"/>
            <a:r>
              <a:rPr lang="en-US" sz="2800" b="1" dirty="0" smtClean="0">
                <a:solidFill>
                  <a:schemeClr val="tx2"/>
                </a:solidFill>
              </a:rPr>
              <a:t>Core Values</a:t>
            </a:r>
            <a:endParaRPr lang="en-US" sz="2800" b="1" dirty="0">
              <a:solidFill>
                <a:schemeClr val="tx2"/>
              </a:solidFill>
            </a:endParaRPr>
          </a:p>
        </p:txBody>
      </p:sp>
      <p:sp>
        <p:nvSpPr>
          <p:cNvPr id="14" name="TextBox 13"/>
          <p:cNvSpPr txBox="1"/>
          <p:nvPr/>
        </p:nvSpPr>
        <p:spPr>
          <a:xfrm>
            <a:off x="3172541" y="661095"/>
            <a:ext cx="2819400" cy="523220"/>
          </a:xfrm>
          <a:prstGeom prst="rect">
            <a:avLst/>
          </a:prstGeom>
          <a:noFill/>
        </p:spPr>
        <p:txBody>
          <a:bodyPr wrap="square" rtlCol="0">
            <a:spAutoFit/>
          </a:bodyPr>
          <a:lstStyle/>
          <a:p>
            <a:pPr algn="ctr"/>
            <a:r>
              <a:rPr lang="en-US" sz="2800" b="1" dirty="0" smtClean="0">
                <a:solidFill>
                  <a:schemeClr val="tx2"/>
                </a:solidFill>
              </a:rPr>
              <a:t>Core Values</a:t>
            </a:r>
            <a:endParaRPr lang="en-US" sz="2800" b="1" dirty="0">
              <a:solidFill>
                <a:schemeClr val="tx2"/>
              </a:solidFill>
            </a:endParaRPr>
          </a:p>
        </p:txBody>
      </p:sp>
      <p:sp>
        <p:nvSpPr>
          <p:cNvPr id="6" name="TextBox 5"/>
          <p:cNvSpPr txBox="1"/>
          <p:nvPr/>
        </p:nvSpPr>
        <p:spPr>
          <a:xfrm>
            <a:off x="685800" y="2133600"/>
            <a:ext cx="7848600" cy="4524315"/>
          </a:xfrm>
          <a:prstGeom prst="rect">
            <a:avLst/>
          </a:prstGeom>
          <a:ln>
            <a:noFill/>
          </a:ln>
          <a:effectLst>
            <a:glow rad="101600">
              <a:schemeClr val="accent1">
                <a:satMod val="175000"/>
                <a:alpha val="40000"/>
              </a:schemeClr>
            </a:glow>
          </a:effectLst>
          <a:scene3d>
            <a:camera prst="orthographicFront">
              <a:rot lat="0" lon="0" rev="0"/>
            </a:camera>
            <a:lightRig rig="brightRoom" dir="t">
              <a:rot lat="0" lon="0" rev="600000"/>
            </a:lightRig>
          </a:scene3d>
          <a:sp3d prstMaterial="metal">
            <a:bevelT w="38100" h="57150" prst="angle"/>
          </a:sp3d>
        </p:spPr>
        <p:style>
          <a:lnRef idx="2">
            <a:schemeClr val="accent1"/>
          </a:lnRef>
          <a:fillRef idx="1">
            <a:schemeClr val="lt1"/>
          </a:fillRef>
          <a:effectRef idx="0">
            <a:schemeClr val="accent1"/>
          </a:effectRef>
          <a:fontRef idx="minor">
            <a:schemeClr val="dk1"/>
          </a:fontRef>
        </p:style>
        <p:txBody>
          <a:bodyPr wrap="square" rtlCol="0">
            <a:spAutoFit/>
          </a:bodyPr>
          <a:lstStyle/>
          <a:p>
            <a:pPr marL="914400" lvl="1" indent="-457200">
              <a:buFont typeface="Arial" pitchFamily="34" charset="0"/>
              <a:buChar char="•"/>
            </a:pPr>
            <a:r>
              <a:rPr lang="en-US" sz="3200" i="1" dirty="0" smtClean="0"/>
              <a:t>“Continue to strengthen our fraternity through the recruitment of quality brothers, reinforcement and advancement of academic standards, emphasis of lifelong commitment to brotherhood and to DKE, and more active engagement in our community by collaborating with Lafayette organizations.” – Rho, Lafayette College</a:t>
            </a:r>
            <a:endParaRPr lang="en-US" sz="3200" i="1" dirty="0"/>
          </a:p>
        </p:txBody>
      </p:sp>
    </p:spTree>
    <p:extLst>
      <p:ext uri="{BB962C8B-B14F-4D97-AF65-F5344CB8AC3E}">
        <p14:creationId xmlns:p14="http://schemas.microsoft.com/office/powerpoint/2010/main" xmlns="" val="75037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5135</TotalTime>
  <Words>2187</Words>
  <Application>Microsoft Office PowerPoint</Application>
  <PresentationFormat>On-screen Show (4:3)</PresentationFormat>
  <Paragraphs>532</Paragraphs>
  <Slides>17</Slides>
  <Notes>12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Annual Meeting October 5, 2013</vt:lpstr>
      <vt:lpstr>Annual Meeting Agenda</vt:lpstr>
      <vt:lpstr>Report on Greek Life</vt:lpstr>
      <vt:lpstr>Rho House Association Leadership Team</vt:lpstr>
      <vt:lpstr>FY13 Summary of Giving</vt:lpstr>
      <vt:lpstr>Academics Report</vt:lpstr>
      <vt:lpstr>Chapter  Strategic Planning</vt:lpstr>
      <vt:lpstr>Slide 8</vt:lpstr>
      <vt:lpstr>Slide 9</vt:lpstr>
      <vt:lpstr>DKE Strategic Initiatives</vt:lpstr>
      <vt:lpstr>DKE 160th Anniversary Campaign</vt:lpstr>
      <vt:lpstr>Fundraising Progress</vt:lpstr>
      <vt:lpstr>Annual Meeting Adjournment</vt:lpstr>
      <vt:lpstr>Annual Meeting October 5, 2013</vt:lpstr>
      <vt:lpstr>FY13 Dues Paying Members</vt:lpstr>
      <vt:lpstr>FY14 Summary of Giving</vt:lpstr>
      <vt:lpstr>Interest in Lafayette College 6/1/2013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Hudson</dc:creator>
  <cp:lastModifiedBy>delisim</cp:lastModifiedBy>
  <cp:revision>181</cp:revision>
  <dcterms:created xsi:type="dcterms:W3CDTF">2012-02-28T05:47:23Z</dcterms:created>
  <dcterms:modified xsi:type="dcterms:W3CDTF">2013-10-07T22:53:40Z</dcterms:modified>
</cp:coreProperties>
</file>