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9" r:id="rId4"/>
    <p:sldId id="263" r:id="rId5"/>
    <p:sldId id="270" r:id="rId6"/>
    <p:sldId id="276" r:id="rId7"/>
    <p:sldId id="277" r:id="rId8"/>
    <p:sldId id="278" r:id="rId9"/>
    <p:sldId id="258" r:id="rId10"/>
    <p:sldId id="267" r:id="rId11"/>
    <p:sldId id="279"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De Lisi" initials="m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003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1" autoAdjust="0"/>
    <p:restoredTop sz="77168" autoAdjust="0"/>
  </p:normalViewPr>
  <p:slideViewPr>
    <p:cSldViewPr snapToGrid="0">
      <p:cViewPr varScale="1">
        <p:scale>
          <a:sx n="86" d="100"/>
          <a:sy n="86" d="100"/>
        </p:scale>
        <p:origin x="-166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9BEA7A-F140-4AA1-B3D7-465F30470409}" type="datetimeFigureOut">
              <a:rPr lang="en-US" smtClean="0"/>
              <a:pPr/>
              <a:t>3/11/2013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28DD6E-E931-43A0-8DDB-DC7AC216A5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910039"/>
                </a:solidFill>
                <a:effectLst>
                  <a:outerShdw blurRad="38100" dist="38100" dir="2700000" algn="tl">
                    <a:srgbClr val="000000">
                      <a:alpha val="43137"/>
                    </a:srgbClr>
                  </a:outerShdw>
                </a:effectLst>
              </a:rPr>
              <a:t>This is a document used by DKE chapter leadership capturing observations of the progress towards fulfilling the Board of Trustees’ directive for the Greek community to ensure the continued success of Greek community at Lafayette College, DKE’s alignment with the strategic direction of the College, DKE’s compliance with current policy, and the enhancement of the overall health of the fraternity and sorority community.</a:t>
            </a:r>
          </a:p>
          <a:p>
            <a:endParaRPr lang="en-US" dirty="0" smtClean="0">
              <a:solidFill>
                <a:srgbClr val="910039"/>
              </a:solidFill>
              <a:effectLst>
                <a:outerShdw blurRad="38100" dist="38100" dir="2700000" algn="tl">
                  <a:srgbClr val="000000">
                    <a:alpha val="43137"/>
                  </a:srgbClr>
                </a:outerShdw>
              </a:effectLst>
            </a:endParaRPr>
          </a:p>
          <a:p>
            <a:r>
              <a:rPr lang="en-US" dirty="0" smtClean="0">
                <a:solidFill>
                  <a:srgbClr val="910039"/>
                </a:solidFill>
                <a:effectLst>
                  <a:outerShdw blurRad="38100" dist="38100" dir="2700000" algn="tl">
                    <a:srgbClr val="000000">
                      <a:alpha val="43137"/>
                    </a:srgbClr>
                  </a:outerShdw>
                </a:effectLst>
              </a:rPr>
              <a:t>Chapter leaders are expected</a:t>
            </a:r>
            <a:r>
              <a:rPr lang="en-US" baseline="0" dirty="0" smtClean="0">
                <a:solidFill>
                  <a:srgbClr val="910039"/>
                </a:solidFill>
                <a:effectLst>
                  <a:outerShdw blurRad="38100" dist="38100" dir="2700000" algn="tl">
                    <a:srgbClr val="000000">
                      <a:alpha val="43137"/>
                    </a:srgbClr>
                  </a:outerShdw>
                </a:effectLst>
              </a:rPr>
              <a:t> to correct any mistakes in a timely fashion by submitting input to michael.s.delisi@gmail.com.</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 updated March 2013</a:t>
            </a:r>
          </a:p>
          <a:p>
            <a:endParaRPr lang="en-US" dirty="0" smtClean="0"/>
          </a:p>
          <a:p>
            <a:r>
              <a:rPr lang="en-US" dirty="0" smtClean="0"/>
              <a:t>If you notice any changes,</a:t>
            </a:r>
            <a:r>
              <a:rPr lang="en-US" baseline="0" dirty="0" smtClean="0"/>
              <a:t> think we have something wrong, missed something, or have a general concern about the status of any item in this document, contact Michael De </a:t>
            </a:r>
            <a:r>
              <a:rPr lang="en-US" baseline="0" dirty="0" err="1" smtClean="0"/>
              <a:t>Lisi</a:t>
            </a:r>
            <a:r>
              <a:rPr lang="en-US" baseline="0" dirty="0" smtClean="0"/>
              <a:t> at michael.s.delisi@gmail.com</a:t>
            </a:r>
          </a:p>
          <a:p>
            <a:endParaRPr lang="en-US" baseline="0" dirty="0" smtClean="0"/>
          </a:p>
          <a:p>
            <a:r>
              <a:rPr lang="en-US" baseline="0" dirty="0" smtClean="0"/>
              <a:t>We are encouraged by the progress this academic year towards implementing the Board’s direction. We are now halfway through the Board’s timetable. If there any updates, notify Michael immediately because time is of the essence.</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Reliant upon heroes, trending towards a culture of cooperation. Alumni association and alumni affairs representatives working with AISB. VP</a:t>
            </a:r>
            <a:r>
              <a:rPr lang="en-US" sz="1200" b="0" i="0" u="none" strike="noStrike" kern="1200" baseline="0" dirty="0" smtClean="0">
                <a:solidFill>
                  <a:schemeClr val="tx1"/>
                </a:solidFill>
                <a:latin typeface="+mn-lt"/>
                <a:ea typeface="+mn-ea"/>
                <a:cs typeface="+mn-cs"/>
              </a:rPr>
              <a:t> of Campus Life attends and participates in FS Drive-Ins with advisory team. Support for engaging the alumnae taking active roles in AISB.</a:t>
            </a:r>
            <a:endParaRPr lang="en-US" sz="1200" b="0" i="0" u="none" strike="noStrike" kern="1200" dirty="0" smtClean="0">
              <a:solidFill>
                <a:schemeClr val="tx1"/>
              </a:solidFill>
              <a:latin typeface="+mn-lt"/>
              <a:ea typeface="+mn-ea"/>
              <a:cs typeface="+mn-cs"/>
            </a:endParaRP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VTHs improved communication within the Lafayette Community. Communication within alumni community improved greatly, and the message have reached faculty and general public.</a:t>
            </a:r>
            <a:r>
              <a:rPr lang="en-US" dirty="0" smtClean="0"/>
              <a:t> E-mail messages to the community about information. However, </a:t>
            </a:r>
            <a:r>
              <a:rPr lang="en-US" sz="1200" b="0" i="0" u="none" strike="noStrike" kern="1200" dirty="0" smtClean="0">
                <a:solidFill>
                  <a:schemeClr val="tx1"/>
                </a:solidFill>
                <a:latin typeface="+mn-lt"/>
                <a:ea typeface="+mn-ea"/>
                <a:cs typeface="+mn-cs"/>
              </a:rPr>
              <a:t>Greek Life websites are difficult to find in comparison to peer institutions. </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Director of FS Life integrated website into rest of College communications. </a:t>
            </a:r>
            <a:r>
              <a:rPr lang="en-US" sz="1200" b="0" i="0" u="none" strike="noStrike" kern="1200" baseline="0" dirty="0" smtClean="0">
                <a:solidFill>
                  <a:schemeClr val="tx1"/>
                </a:solidFill>
                <a:latin typeface="+mn-lt"/>
                <a:ea typeface="+mn-ea"/>
                <a:cs typeface="+mn-cs"/>
              </a:rPr>
              <a:t>Updates from IAGGL now include the information presented about the FS community to the Board of Trustees. </a:t>
            </a:r>
            <a:r>
              <a:rPr lang="en-US" sz="1200" b="0" i="0" u="none" strike="noStrike" kern="1200" dirty="0" smtClean="0">
                <a:solidFill>
                  <a:schemeClr val="tx1"/>
                </a:solidFill>
                <a:latin typeface="+mn-lt"/>
                <a:ea typeface="+mn-ea"/>
                <a:cs typeface="+mn-cs"/>
              </a:rPr>
              <a:t>ITS gave AISB website. Greek Life websites are difficult to find in comparison to peer institutions and take too many clicks to find from the homepage.</a:t>
            </a:r>
            <a:r>
              <a:rPr lang="en-US" sz="1200" b="0" i="0" u="none" strike="noStrike" kern="1200" baseline="0" dirty="0" smtClean="0">
                <a:solidFill>
                  <a:schemeClr val="tx1"/>
                </a:solidFill>
                <a:latin typeface="+mn-lt"/>
                <a:ea typeface="+mn-ea"/>
                <a:cs typeface="+mn-cs"/>
              </a:rPr>
              <a:t> </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Reversion to</a:t>
            </a:r>
            <a:r>
              <a:rPr lang="en-US" sz="1200" b="0" i="0" u="none" strike="noStrike" kern="1200" baseline="0" dirty="0" smtClean="0">
                <a:solidFill>
                  <a:schemeClr val="tx1"/>
                </a:solidFill>
                <a:latin typeface="+mn-lt"/>
                <a:ea typeface="+mn-ea"/>
                <a:cs typeface="+mn-cs"/>
              </a:rPr>
              <a:t> engaging the nationals in a positive way. Invites NIC and other experts in the field to engage with students. Repairing the relationships.</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Students involve their parents. Individual chapters engage parents of students.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Director of FS life hosts advisory team drive-ins. </a:t>
            </a:r>
            <a:r>
              <a:rPr lang="en-US" dirty="0" smtClean="0"/>
              <a:t>Alumni Relations provides logistic support for advisors to meet on campus with College resources and support.</a:t>
            </a:r>
            <a:r>
              <a:rPr lang="en-US" sz="1200" b="0" i="0" u="none" strike="noStrike" kern="1200" dirty="0" smtClean="0">
                <a:solidFill>
                  <a:schemeClr val="tx1"/>
                </a:solidFill>
                <a:latin typeface="+mn-lt"/>
                <a:ea typeface="+mn-ea"/>
                <a:cs typeface="+mn-cs"/>
              </a:rPr>
              <a:t> Otherwise, reliant upon heroes. Some chapters engaged but there</a:t>
            </a:r>
            <a:r>
              <a:rPr lang="en-US" sz="1200" b="0" i="0" u="none" strike="noStrike" kern="1200" baseline="0" dirty="0" smtClean="0">
                <a:solidFill>
                  <a:schemeClr val="tx1"/>
                </a:solidFill>
                <a:latin typeface="+mn-lt"/>
                <a:ea typeface="+mn-ea"/>
                <a:cs typeface="+mn-cs"/>
              </a:rPr>
              <a:t> are no College standards in advisor training</a:t>
            </a:r>
            <a:r>
              <a:rPr lang="en-US" sz="1200" b="0" i="0" u="none" strike="noStrike" kern="1200" dirty="0" smtClean="0">
                <a:solidFill>
                  <a:schemeClr val="tx1"/>
                </a:solidFill>
                <a:latin typeface="+mn-lt"/>
                <a:ea typeface="+mn-ea"/>
                <a:cs typeface="+mn-cs"/>
              </a:rPr>
              <a:t>.</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Director</a:t>
            </a:r>
            <a:r>
              <a:rPr lang="en-US" sz="1200" b="0" i="0" u="none" strike="noStrike" kern="1200" baseline="0" dirty="0" smtClean="0">
                <a:solidFill>
                  <a:schemeClr val="tx1"/>
                </a:solidFill>
                <a:latin typeface="+mn-lt"/>
                <a:ea typeface="+mn-ea"/>
                <a:cs typeface="+mn-cs"/>
              </a:rPr>
              <a:t> of FS Life is now a direct report to VP of Campus Life. Additional staff (interns) planned for addition in Summer 2013 and possibly 2013-2014 academic year. Encouraging individual FS chapters to apply for funding via student life programming and student government.</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No comments on Tech Clinic</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Administration comments to the student newspaper indicate faculty are so opposed to integrating academics with the Greek community that they view academic use of chapter houses as coercion that cannot be supported.</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Transition to FS</a:t>
            </a:r>
            <a:r>
              <a:rPr lang="en-US" sz="1200" b="0" i="0" u="none" strike="noStrike" kern="1200" baseline="0" dirty="0" smtClean="0">
                <a:solidFill>
                  <a:schemeClr val="tx1"/>
                </a:solidFill>
                <a:latin typeface="+mn-lt"/>
                <a:ea typeface="+mn-ea"/>
                <a:cs typeface="+mn-cs"/>
              </a:rPr>
              <a:t> Excellence Review and Recognition Program. This may be too ambitious a program without additional resources.</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faculty incentives in place for engaging with our student groups. Students observe active disengagement in junior faculty who initially express interest. Students and administrators believe junior faculty fear professional retaliation if they support fraternities or sororities.</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Director working with students to clearly communicate and publish membership standards via Lafayette's website.</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College restricts new member education periods counter to the guidelines of nationals. College restricts new membership eligibility counter to NIC and national guidelines</a:t>
            </a:r>
            <a:r>
              <a:rPr lang="en-US" dirty="0" smtClean="0"/>
              <a:t> </a:t>
            </a:r>
          </a:p>
          <a:p>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Realigned the requirements for chapter</a:t>
            </a:r>
            <a:r>
              <a:rPr lang="en-US" sz="1200" b="0" i="0" u="none" strike="noStrike" kern="1200" baseline="0" dirty="0" smtClean="0">
                <a:solidFill>
                  <a:schemeClr val="tx1"/>
                </a:solidFill>
                <a:latin typeface="+mn-lt"/>
                <a:ea typeface="+mn-ea"/>
                <a:cs typeface="+mn-cs"/>
              </a:rPr>
              <a:t> leaders’ participation on campus to officially represent the chapter to be primarily during the academic year, which reduces the financial burden of leadership.</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Faculty are not currently prohibiting</a:t>
            </a:r>
            <a:r>
              <a:rPr lang="en-US" sz="1200" b="0" i="0" u="none" strike="noStrike" kern="1200" baseline="0" dirty="0" smtClean="0">
                <a:solidFill>
                  <a:schemeClr val="tx1"/>
                </a:solidFill>
                <a:latin typeface="+mn-lt"/>
                <a:ea typeface="+mn-ea"/>
                <a:cs typeface="+mn-cs"/>
              </a:rPr>
              <a:t> any </a:t>
            </a:r>
            <a:r>
              <a:rPr lang="en-US" sz="1200" b="0" i="0" u="none" strike="noStrike" kern="1200" dirty="0" smtClean="0">
                <a:solidFill>
                  <a:schemeClr val="tx1"/>
                </a:solidFill>
                <a:latin typeface="+mn-lt"/>
                <a:ea typeface="+mn-ea"/>
                <a:cs typeface="+mn-cs"/>
              </a:rPr>
              <a:t>fraternities from hosting alcohol free social events for other students.</a:t>
            </a:r>
            <a:r>
              <a:rPr lang="en-US" sz="1200" b="0" i="0" u="none" strike="noStrike" kern="1200" baseline="0" dirty="0" smtClean="0">
                <a:solidFill>
                  <a:schemeClr val="tx1"/>
                </a:solidFill>
                <a:latin typeface="+mn-lt"/>
                <a:ea typeface="+mn-ea"/>
                <a:cs typeface="+mn-cs"/>
              </a:rPr>
              <a:t> Administration has worked with chapters to host alcohol free social events, particularly during days that historically have posed high risk consumption of alcohol.</a:t>
            </a:r>
            <a:endParaRPr lang="en-US" dirty="0" smtClean="0"/>
          </a:p>
          <a:p>
            <a:endParaRPr lang="en-US" dirty="0" smtClean="0"/>
          </a:p>
          <a:p>
            <a:r>
              <a:rPr lang="en-US" dirty="0" smtClean="0"/>
              <a:t>No comments on service learning partner with Easton</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Prior to Board decision to defer, Administration denied recognition to culturally based fraternities who applied for recognition with Lafayette College students already initiated into their fraternities. Students are actively seeking to bring culturally based</a:t>
            </a:r>
            <a:r>
              <a:rPr lang="en-US" sz="1200" b="0" i="0" u="none" strike="noStrike" kern="1200" baseline="0" dirty="0" smtClean="0">
                <a:solidFill>
                  <a:schemeClr val="tx1"/>
                </a:solidFill>
                <a:latin typeface="+mn-lt"/>
                <a:ea typeface="+mn-ea"/>
                <a:cs typeface="+mn-cs"/>
              </a:rPr>
              <a:t> fraternities and sororities to campus from a social justice perspective. The ongoing moratorium alienates these students. The newly adopted policy addressing underground groups poses particular challenges for those students active in Omega Psi Phi and other cultural groups unrecognized by the College.</a:t>
            </a:r>
            <a:endParaRPr lang="en-US" sz="1200" b="0" i="0" u="none" strike="noStrike" kern="1200" dirty="0" smtClean="0">
              <a:solidFill>
                <a:schemeClr val="tx1"/>
              </a:solidFill>
              <a:latin typeface="+mn-lt"/>
              <a:ea typeface="+mn-ea"/>
              <a:cs typeface="+mn-cs"/>
            </a:endParaRP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Campus Life is open to discussing leadership development programming and conferences. Campus</a:t>
            </a:r>
            <a:r>
              <a:rPr lang="en-US" sz="1200" b="0" i="0" u="none" strike="noStrike" kern="1200" baseline="0" dirty="0" smtClean="0">
                <a:solidFill>
                  <a:schemeClr val="tx1"/>
                </a:solidFill>
                <a:latin typeface="+mn-lt"/>
                <a:ea typeface="+mn-ea"/>
                <a:cs typeface="+mn-cs"/>
              </a:rPr>
              <a:t> Life has recognized the positive outcomes from the investments our chapters are currently making.</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Everything previously written stands, except that</a:t>
            </a:r>
            <a:r>
              <a:rPr lang="en-US" sz="1200" b="0" i="0" u="none" strike="noStrike" kern="1200" baseline="0" dirty="0" smtClean="0">
                <a:solidFill>
                  <a:schemeClr val="tx1"/>
                </a:solidFill>
                <a:latin typeface="+mn-lt"/>
                <a:ea typeface="+mn-ea"/>
                <a:cs typeface="+mn-cs"/>
              </a:rPr>
              <a:t> changes are currently underway being led by newly hired professionals such as the new Dean of Students and Director of Student Development to focus on a developmental and educational model that promotes wellness rather than a punitive model. Until fruits of their labor produces changes rather than simply a work in progress, the previous assessment stands, although trending positively.</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FS students host alcohol education events.</a:t>
            </a:r>
            <a:r>
              <a:rPr lang="en-US" dirty="0" smtClean="0"/>
              <a:t> The level of training campus wide, particularly for other</a:t>
            </a:r>
            <a:r>
              <a:rPr lang="en-US" baseline="0" dirty="0" smtClean="0"/>
              <a:t> groups such as athletics, continues to lag behind which could create unsafe social norms for the rest of the campus.</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At direction of FS Life, FS students participate in more modules than unaffiliated students</a:t>
            </a:r>
            <a:r>
              <a:rPr lang="en-US" dirty="0" smtClean="0"/>
              <a:t> </a:t>
            </a:r>
            <a:r>
              <a:rPr lang="en-US" sz="1200" b="0" i="0" u="none" strike="noStrike" kern="1200" dirty="0" smtClean="0">
                <a:solidFill>
                  <a:schemeClr val="tx1"/>
                </a:solidFill>
                <a:latin typeface="+mn-lt"/>
                <a:ea typeface="+mn-ea"/>
                <a:cs typeface="+mn-cs"/>
              </a:rPr>
              <a:t> </a:t>
            </a:r>
            <a:r>
              <a:rPr lang="en-US" dirty="0" smtClean="0"/>
              <a:t> </a:t>
            </a:r>
          </a:p>
          <a:p>
            <a:endParaRPr lang="en-US" dirty="0" smtClean="0"/>
          </a:p>
          <a:p>
            <a:r>
              <a:rPr lang="en-US" dirty="0" smtClean="0"/>
              <a:t>No comments on Faculty including high risk alcohol in curriculum</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Alumni relayed concerns to the administration that current College policy and insurance/risk management guidelines incentivize events to be held off campus. Current College policy remains unchanged.</a:t>
            </a:r>
            <a:r>
              <a:rPr lang="en-US" sz="1200" b="0" i="0" u="none" strike="noStrike" kern="1200" baseline="0" dirty="0" smtClean="0">
                <a:solidFill>
                  <a:schemeClr val="tx1"/>
                </a:solidFill>
                <a:latin typeface="+mn-lt"/>
                <a:ea typeface="+mn-ea"/>
                <a:cs typeface="+mn-cs"/>
              </a:rPr>
              <a:t> Administration worked with several chapters to host events during Homecoming on campus, which was a positive start. However, little progress since then. Troublingly, sororities are registering to travel to Lehigh’s campus to host parties there rather than host registered parties on Lafayette’s campus. </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hotline established. Students using Counseling Center resources.</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reported cases where this is</a:t>
            </a:r>
            <a:r>
              <a:rPr lang="en-US" sz="1200" b="0" i="0" u="none" strike="noStrike" kern="1200" baseline="0" dirty="0" smtClean="0">
                <a:solidFill>
                  <a:schemeClr val="tx1"/>
                </a:solidFill>
                <a:latin typeface="+mn-lt"/>
                <a:ea typeface="+mn-ea"/>
                <a:cs typeface="+mn-cs"/>
              </a:rPr>
              <a:t> an issue since the beginning of this academic year. There are expected changes to the policies to reflect this, but none have been published to students as of winter 2013. </a:t>
            </a:r>
            <a:r>
              <a:rPr lang="en-US" sz="1200" b="0" i="0" u="none" strike="noStrike" kern="1200" dirty="0" smtClean="0">
                <a:solidFill>
                  <a:schemeClr val="tx1"/>
                </a:solidFill>
                <a:latin typeface="+mn-lt"/>
                <a:ea typeface="+mn-ea"/>
                <a:cs typeface="+mn-cs"/>
              </a:rPr>
              <a:t>In the meantime, past assessment stands with improvement for the direction</a:t>
            </a:r>
            <a:r>
              <a:rPr lang="en-US" sz="1200" b="0" i="0" u="none" strike="noStrike" kern="1200" baseline="0" dirty="0" smtClean="0">
                <a:solidFill>
                  <a:schemeClr val="tx1"/>
                </a:solidFill>
                <a:latin typeface="+mn-lt"/>
                <a:ea typeface="+mn-ea"/>
                <a:cs typeface="+mn-cs"/>
              </a:rPr>
              <a:t> we appear to be headed</a:t>
            </a:r>
            <a:r>
              <a:rPr lang="en-US" sz="1200" b="0" i="0" u="none" strike="noStrike" kern="1200" dirty="0" smtClean="0">
                <a:solidFill>
                  <a:schemeClr val="tx1"/>
                </a:solidFill>
                <a:latin typeface="+mn-lt"/>
                <a:ea typeface="+mn-ea"/>
                <a:cs typeface="+mn-cs"/>
              </a:rPr>
              <a:t>.</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Received reports that there was additional training</a:t>
            </a:r>
            <a:r>
              <a:rPr lang="en-US" sz="1200" b="0" i="0" u="none" strike="noStrike" kern="1200" baseline="0" dirty="0" smtClean="0">
                <a:solidFill>
                  <a:schemeClr val="tx1"/>
                </a:solidFill>
                <a:latin typeface="+mn-lt"/>
                <a:ea typeface="+mn-ea"/>
                <a:cs typeface="+mn-cs"/>
              </a:rPr>
              <a:t> provided at the beginning of the Fall semester. However, its unclear if this is a new standard or a one time event as no policies or procedures have been updated to reflect this change.</a:t>
            </a:r>
            <a:endParaRPr lang="en-US" dirty="0" smtClean="0"/>
          </a:p>
          <a:p>
            <a:endParaRPr lang="en-US" dirty="0" smtClean="0"/>
          </a:p>
          <a:p>
            <a:r>
              <a:rPr lang="en-US" dirty="0" smtClean="0"/>
              <a:t>No comments</a:t>
            </a:r>
            <a:r>
              <a:rPr lang="en-US" baseline="0" dirty="0" smtClean="0"/>
              <a:t> on IFC and Panhellenic Judicial Boards other than I’m disappointed this needs further study before implementing.</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Embraced by students and alumni.</a:t>
            </a:r>
            <a:r>
              <a:rPr lang="en-US" dirty="0" smtClean="0"/>
              <a:t> </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IAGGL announced in</a:t>
            </a:r>
            <a:r>
              <a:rPr lang="en-US" sz="1200" b="0" i="0" u="none" strike="noStrike" kern="1200" baseline="0" dirty="0" smtClean="0">
                <a:solidFill>
                  <a:schemeClr val="tx1"/>
                </a:solidFill>
                <a:latin typeface="+mn-lt"/>
                <a:ea typeface="+mn-ea"/>
                <a:cs typeface="+mn-cs"/>
              </a:rPr>
              <a:t> Winter </a:t>
            </a:r>
            <a:r>
              <a:rPr lang="en-US" sz="1200" b="0" i="0" u="none" strike="noStrike" kern="1200" dirty="0" smtClean="0">
                <a:solidFill>
                  <a:schemeClr val="tx1"/>
                </a:solidFill>
                <a:latin typeface="+mn-lt"/>
                <a:ea typeface="+mn-ea"/>
                <a:cs typeface="+mn-cs"/>
              </a:rPr>
              <a:t>they are working on publishing the responsibility grid, and they have clearly been focused on implementation</a:t>
            </a:r>
            <a:r>
              <a:rPr lang="en-US" sz="1200" b="0" i="0" u="none" strike="noStrike" kern="1200" baseline="0" dirty="0" smtClean="0">
                <a:solidFill>
                  <a:schemeClr val="tx1"/>
                </a:solidFill>
                <a:latin typeface="+mn-lt"/>
                <a:ea typeface="+mn-ea"/>
                <a:cs typeface="+mn-cs"/>
              </a:rPr>
              <a:t> this year, which is an improvement</a:t>
            </a:r>
            <a:r>
              <a:rPr lang="en-US" sz="1200" b="0" i="0" u="none" strike="noStrike" kern="120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endParaRPr lang="en-US" dirty="0" smtClean="0"/>
          </a:p>
          <a:p>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IAGGL held many meetings to draft metrics and reported on progress towards</a:t>
            </a:r>
            <a:r>
              <a:rPr lang="en-US" sz="1200" b="0" i="0" u="none" strike="noStrike" kern="1200" baseline="0" dirty="0" smtClean="0">
                <a:solidFill>
                  <a:schemeClr val="tx1"/>
                </a:solidFill>
                <a:latin typeface="+mn-lt"/>
                <a:ea typeface="+mn-ea"/>
                <a:cs typeface="+mn-cs"/>
              </a:rPr>
              <a:t> benchmarks to the Board. Reaction to the school newspaper from the President indicates we appear to have already achieved our goals. </a:t>
            </a:r>
            <a:r>
              <a:rPr lang="en-US" dirty="0" smtClean="0"/>
              <a:t> </a:t>
            </a:r>
          </a:p>
        </p:txBody>
      </p:sp>
      <p:sp>
        <p:nvSpPr>
          <p:cNvPr id="4" name="Slide Number Placeholder 3"/>
          <p:cNvSpPr>
            <a:spLocks noGrp="1"/>
          </p:cNvSpPr>
          <p:nvPr>
            <p:ph type="sldNum" sz="quarter" idx="10"/>
          </p:nvPr>
        </p:nvSpPr>
        <p:spPr/>
        <p:txBody>
          <a:bodyPr/>
          <a:lstStyle/>
          <a:p>
            <a:fld id="{0128DD6E-E931-43A0-8DDB-DC7AC216A5C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r>
              <a:rPr lang="en-US" baseline="0" dirty="0" smtClean="0"/>
              <a:t> sections describe any notes/comments on each recommendation’s progress towards implementation. These notes are based on the aggregate observations described on the last slide. If you disagree with a note, contact Michael De </a:t>
            </a:r>
            <a:r>
              <a:rPr lang="en-US" baseline="0" dirty="0" err="1" smtClean="0"/>
              <a:t>Lisi</a:t>
            </a:r>
            <a:r>
              <a:rPr lang="en-US" baseline="0" dirty="0" smtClean="0"/>
              <a:t> at michael.s.delisi@gmail.com</a:t>
            </a:r>
          </a:p>
          <a:p>
            <a:endParaRPr lang="en-US" baseline="0" dirty="0" smtClean="0"/>
          </a:p>
          <a:p>
            <a:r>
              <a:rPr lang="en-US" baseline="0" dirty="0" smtClean="0"/>
              <a:t>We need to do whatever it takes to remove the obstacles that made items red. Any items moving in the opposite direction than the Board of Trustees directed is very troubling even if the cause is simply the institutional inertia of the College. We need to help the administration and faculty break free of whatever is holding the College back from changing these items especially any with the “NO Symbol.” If you observe any actions in the Lafayette Community that requires updating the status of one of actions or see a note that needs to be clarified/added/changed, contact Michael De </a:t>
            </a:r>
            <a:r>
              <a:rPr lang="en-US" baseline="0" dirty="0" err="1" smtClean="0"/>
              <a:t>Lisi</a:t>
            </a:r>
            <a:r>
              <a:rPr lang="en-US" baseline="0" dirty="0" smtClean="0"/>
              <a:t> at michael.s.delisi@gmail.com</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Reliant upon heroes, trending towards a culture of cooperation. Alumni association and alumni affairs representatives working with AISB. VP</a:t>
            </a:r>
            <a:r>
              <a:rPr lang="en-US" sz="1200" b="0" i="0" u="none" strike="noStrike" kern="1200" baseline="0" dirty="0" smtClean="0">
                <a:solidFill>
                  <a:schemeClr val="tx1"/>
                </a:solidFill>
                <a:latin typeface="+mn-lt"/>
                <a:ea typeface="+mn-ea"/>
                <a:cs typeface="+mn-cs"/>
              </a:rPr>
              <a:t> of Campus Life attends and participates in FS Drive-Ins with advisory team. Support for engaging the alumnae taking active roles in AISB.</a:t>
            </a:r>
            <a:endParaRPr lang="en-US" sz="1200" b="0" i="0" u="none" strike="noStrike" kern="1200" dirty="0" smtClean="0">
              <a:solidFill>
                <a:schemeClr val="tx1"/>
              </a:solidFill>
              <a:latin typeface="+mn-lt"/>
              <a:ea typeface="+mn-ea"/>
              <a:cs typeface="+mn-cs"/>
            </a:endParaRP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VTHs improved communication within the Lafayette Community. Communication within alumni community improved greatly, and the message have reached faculty and general public.</a:t>
            </a:r>
            <a:r>
              <a:rPr lang="en-US" dirty="0" smtClean="0"/>
              <a:t> E-mail messages to the community about information. However, </a:t>
            </a:r>
            <a:r>
              <a:rPr lang="en-US" sz="1200" b="0" i="0" u="none" strike="noStrike" kern="1200" dirty="0" smtClean="0">
                <a:solidFill>
                  <a:schemeClr val="tx1"/>
                </a:solidFill>
                <a:latin typeface="+mn-lt"/>
                <a:ea typeface="+mn-ea"/>
                <a:cs typeface="+mn-cs"/>
              </a:rPr>
              <a:t>Greek Life websites are difficult to find in comparison to peer institutions. </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Reversion to</a:t>
            </a:r>
            <a:r>
              <a:rPr lang="en-US" sz="1200" b="0" i="0" u="none" strike="noStrike" kern="1200" baseline="0" dirty="0" smtClean="0">
                <a:solidFill>
                  <a:schemeClr val="tx1"/>
                </a:solidFill>
                <a:latin typeface="+mn-lt"/>
                <a:ea typeface="+mn-ea"/>
                <a:cs typeface="+mn-cs"/>
              </a:rPr>
              <a:t> engaging the nationals in a positive way. Invites NIC and other experts in the field to engage with students. Repairing the relationships.</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Director of FS life hosts advisory team drive-ins. </a:t>
            </a:r>
            <a:r>
              <a:rPr lang="en-US" dirty="0" smtClean="0"/>
              <a:t>Alumni Relations provides logistic support for advisors to meet on campus with College resources and support.</a:t>
            </a:r>
            <a:r>
              <a:rPr lang="en-US" sz="1200" b="0" i="0" u="none" strike="noStrike" kern="1200" dirty="0" smtClean="0">
                <a:solidFill>
                  <a:schemeClr val="tx1"/>
                </a:solidFill>
                <a:latin typeface="+mn-lt"/>
                <a:ea typeface="+mn-ea"/>
                <a:cs typeface="+mn-cs"/>
              </a:rPr>
              <a:t> Otherwise, reliant upon heroes. Some chapters engaged but there</a:t>
            </a:r>
            <a:r>
              <a:rPr lang="en-US" sz="1200" b="0" i="0" u="none" strike="noStrike" kern="1200" baseline="0" dirty="0" smtClean="0">
                <a:solidFill>
                  <a:schemeClr val="tx1"/>
                </a:solidFill>
                <a:latin typeface="+mn-lt"/>
                <a:ea typeface="+mn-ea"/>
                <a:cs typeface="+mn-cs"/>
              </a:rPr>
              <a:t> are no College standards in advisor training</a:t>
            </a:r>
            <a:r>
              <a:rPr lang="en-US" sz="1200" b="0" i="0" u="none" strike="noStrike" kern="1200" dirty="0" smtClean="0">
                <a:solidFill>
                  <a:schemeClr val="tx1"/>
                </a:solidFill>
                <a:latin typeface="+mn-lt"/>
                <a:ea typeface="+mn-ea"/>
                <a:cs typeface="+mn-cs"/>
              </a:rPr>
              <a:t>.</a:t>
            </a:r>
            <a:r>
              <a:rPr lang="en-US" dirty="0" smtClean="0"/>
              <a:t>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Director</a:t>
            </a:r>
            <a:r>
              <a:rPr lang="en-US" sz="1200" b="0" i="0" u="none" strike="noStrike" kern="1200" baseline="0" dirty="0" smtClean="0">
                <a:solidFill>
                  <a:schemeClr val="tx1"/>
                </a:solidFill>
                <a:latin typeface="+mn-lt"/>
                <a:ea typeface="+mn-ea"/>
                <a:cs typeface="+mn-cs"/>
              </a:rPr>
              <a:t> of FS Life is now a direct report to VP of Campus Life. Additional staff (interns) planned for addition in Summer 2013 and possibly 2013-2014 academic year. Encouraging individual FS chapters to apply for funding via student life programming and student government.</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Transition to FS</a:t>
            </a:r>
            <a:r>
              <a:rPr lang="en-US" sz="1200" b="0" i="0" u="none" strike="noStrike" kern="1200" baseline="0" dirty="0" smtClean="0">
                <a:solidFill>
                  <a:schemeClr val="tx1"/>
                </a:solidFill>
                <a:latin typeface="+mn-lt"/>
                <a:ea typeface="+mn-ea"/>
                <a:cs typeface="+mn-cs"/>
              </a:rPr>
              <a:t> Excellence Review and Recognition Program. This may be too ambitious a program without additional resources.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Realigned the requirements for chapter</a:t>
            </a:r>
            <a:r>
              <a:rPr lang="en-US" sz="1200" b="0" i="0" u="none" strike="noStrike" kern="1200" baseline="0" dirty="0" smtClean="0">
                <a:solidFill>
                  <a:schemeClr val="tx1"/>
                </a:solidFill>
                <a:latin typeface="+mn-lt"/>
                <a:ea typeface="+mn-ea"/>
                <a:cs typeface="+mn-cs"/>
              </a:rPr>
              <a:t> leaders’ participation on campus to officially represent the chapter to be primarily during the academic year, which reduces the financial burden of leadership.</a:t>
            </a:r>
            <a:endParaRPr lang="en-US" dirty="0" smtClean="0"/>
          </a:p>
          <a:p>
            <a:endParaRPr lang="en-US" dirty="0" smtClean="0"/>
          </a:p>
          <a:p>
            <a:r>
              <a:rPr lang="en-US" sz="1200" b="0" i="0" u="none" strike="noStrike" kern="1200" dirty="0" smtClean="0">
                <a:solidFill>
                  <a:schemeClr val="tx1"/>
                </a:solidFill>
                <a:latin typeface="+mn-lt"/>
                <a:ea typeface="+mn-ea"/>
                <a:cs typeface="+mn-cs"/>
              </a:rPr>
              <a:t>Faculty are not currently prohibiting</a:t>
            </a:r>
            <a:r>
              <a:rPr lang="en-US" sz="1200" b="0" i="0" u="none" strike="noStrike" kern="1200" baseline="0" dirty="0" smtClean="0">
                <a:solidFill>
                  <a:schemeClr val="tx1"/>
                </a:solidFill>
                <a:latin typeface="+mn-lt"/>
                <a:ea typeface="+mn-ea"/>
                <a:cs typeface="+mn-cs"/>
              </a:rPr>
              <a:t> any </a:t>
            </a:r>
            <a:r>
              <a:rPr lang="en-US" sz="1200" b="0" i="0" u="none" strike="noStrike" kern="1200" dirty="0" smtClean="0">
                <a:solidFill>
                  <a:schemeClr val="tx1"/>
                </a:solidFill>
                <a:latin typeface="+mn-lt"/>
                <a:ea typeface="+mn-ea"/>
                <a:cs typeface="+mn-cs"/>
              </a:rPr>
              <a:t>fraternities from hosting alcohol free social events for other students.</a:t>
            </a:r>
            <a:r>
              <a:rPr lang="en-US" sz="1200" b="0" i="0" u="none" strike="noStrike" kern="1200" baseline="0" dirty="0" smtClean="0">
                <a:solidFill>
                  <a:schemeClr val="tx1"/>
                </a:solidFill>
                <a:latin typeface="+mn-lt"/>
                <a:ea typeface="+mn-ea"/>
                <a:cs typeface="+mn-cs"/>
              </a:rPr>
              <a:t> Administration has worked with chapters to host alcohol free social events, particularly during days that historically have posed high risk consumption of alcohol.</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Campus Life is open to discussing leadership development programming and conferences. Campus</a:t>
            </a:r>
            <a:r>
              <a:rPr lang="en-US" sz="1200" b="0" i="0" u="none" strike="noStrike" kern="1200" baseline="0" dirty="0" smtClean="0">
                <a:solidFill>
                  <a:schemeClr val="tx1"/>
                </a:solidFill>
                <a:latin typeface="+mn-lt"/>
                <a:ea typeface="+mn-ea"/>
                <a:cs typeface="+mn-cs"/>
              </a:rPr>
              <a:t> Life has recognized the positive outcomes from the investments our chapters are currently making.</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IAGGL announced in</a:t>
            </a:r>
            <a:r>
              <a:rPr lang="en-US" sz="1200" b="0" i="0" u="none" strike="noStrike" kern="1200" baseline="0" dirty="0" smtClean="0">
                <a:solidFill>
                  <a:schemeClr val="tx1"/>
                </a:solidFill>
                <a:latin typeface="+mn-lt"/>
                <a:ea typeface="+mn-ea"/>
                <a:cs typeface="+mn-cs"/>
              </a:rPr>
              <a:t> Winter </a:t>
            </a:r>
            <a:r>
              <a:rPr lang="en-US" sz="1200" b="0" i="0" u="none" strike="noStrike" kern="1200" dirty="0" smtClean="0">
                <a:solidFill>
                  <a:schemeClr val="tx1"/>
                </a:solidFill>
                <a:latin typeface="+mn-lt"/>
                <a:ea typeface="+mn-ea"/>
                <a:cs typeface="+mn-cs"/>
              </a:rPr>
              <a:t>they are working on publishing the responsibility grid, and they have clearly been focused on implementation</a:t>
            </a:r>
            <a:r>
              <a:rPr lang="en-US" sz="1200" b="0" i="0" u="none" strike="noStrike" kern="1200" baseline="0" dirty="0" smtClean="0">
                <a:solidFill>
                  <a:schemeClr val="tx1"/>
                </a:solidFill>
                <a:latin typeface="+mn-lt"/>
                <a:ea typeface="+mn-ea"/>
                <a:cs typeface="+mn-cs"/>
              </a:rPr>
              <a:t> this year, which is an improvement</a:t>
            </a:r>
            <a:r>
              <a:rPr lang="en-US" sz="1200" b="0" i="0" u="none" strike="noStrike" kern="120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Prior to Board decision to defer, Administration denied recognition to culturally based fraternities who applied for recognition with Lafayette College students already initiated into their fraternities. Students are actively seeking to bring culturally based</a:t>
            </a:r>
            <a:r>
              <a:rPr lang="en-US" sz="1200" b="0" i="0" u="none" strike="noStrike" kern="1200" baseline="0" dirty="0" smtClean="0">
                <a:solidFill>
                  <a:schemeClr val="tx1"/>
                </a:solidFill>
                <a:latin typeface="+mn-lt"/>
                <a:ea typeface="+mn-ea"/>
                <a:cs typeface="+mn-cs"/>
              </a:rPr>
              <a:t> fraternities and sororities to campus from a social justice perspective. The ongoing moratorium alienates these students. The newly adopted policy addressing underground groups poses particular challenges for those students active in Omega Psi Phi and other cultural groups unrecognized by the College.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Caution and arrow is explained on slide above for the related items on recruitment and membership selection.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Previous </a:t>
            </a:r>
            <a:r>
              <a:rPr lang="en-US" sz="1200" b="0" i="0" u="none" strike="noStrike" kern="1200" dirty="0" smtClean="0">
                <a:solidFill>
                  <a:schemeClr val="tx1"/>
                </a:solidFill>
                <a:latin typeface="+mn-lt"/>
                <a:ea typeface="+mn-ea"/>
                <a:cs typeface="+mn-cs"/>
              </a:rPr>
              <a:t>writing</a:t>
            </a:r>
            <a:r>
              <a:rPr lang="en-US" sz="1200" b="0" i="0" u="none" strike="noStrike" kern="1200" baseline="0" dirty="0" smtClean="0">
                <a:solidFill>
                  <a:schemeClr val="tx1"/>
                </a:solidFill>
                <a:latin typeface="+mn-lt"/>
                <a:ea typeface="+mn-ea"/>
                <a:cs typeface="+mn-cs"/>
              </a:rPr>
              <a:t> on comprehensive model</a:t>
            </a:r>
            <a:r>
              <a:rPr lang="en-US" sz="1200" b="0" i="0" u="none" strike="noStrike" kern="1200" dirty="0" smtClean="0">
                <a:solidFill>
                  <a:schemeClr val="tx1"/>
                </a:solidFill>
                <a:latin typeface="+mn-lt"/>
                <a:ea typeface="+mn-ea"/>
                <a:cs typeface="+mn-cs"/>
              </a:rPr>
              <a:t> stands, except that</a:t>
            </a:r>
            <a:r>
              <a:rPr lang="en-US" sz="1200" b="0" i="0" u="none" strike="noStrike" kern="1200" baseline="0" dirty="0" smtClean="0">
                <a:solidFill>
                  <a:schemeClr val="tx1"/>
                </a:solidFill>
                <a:latin typeface="+mn-lt"/>
                <a:ea typeface="+mn-ea"/>
                <a:cs typeface="+mn-cs"/>
              </a:rPr>
              <a:t> changes are currently underway being led by newly hired professionals such as the new Dean of Students and Director of Student Development to focus on a developmental and educational model that promotes wellness rather than a punitive model. Until fruits of their labor produces changes rather than simply a work in progress, the previous assessment stands, although trending positively.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reported cases where this is</a:t>
            </a:r>
            <a:r>
              <a:rPr lang="en-US" sz="1200" b="0" i="0" u="none" strike="noStrike" kern="1200" baseline="0" dirty="0" smtClean="0">
                <a:solidFill>
                  <a:schemeClr val="tx1"/>
                </a:solidFill>
                <a:latin typeface="+mn-lt"/>
                <a:ea typeface="+mn-ea"/>
                <a:cs typeface="+mn-cs"/>
              </a:rPr>
              <a:t> an issue since the beginning of this academic year. There are expected changes to the policies to reflect this, but none have been published to students as of winter 2013. </a:t>
            </a:r>
            <a:r>
              <a:rPr lang="en-US" sz="1200" b="0" i="0" u="none" strike="noStrike" kern="1200" dirty="0" smtClean="0">
                <a:solidFill>
                  <a:schemeClr val="tx1"/>
                </a:solidFill>
                <a:latin typeface="+mn-lt"/>
                <a:ea typeface="+mn-ea"/>
                <a:cs typeface="+mn-cs"/>
              </a:rPr>
              <a:t>In the meantime, past assessment stands with improvement for the direction</a:t>
            </a:r>
            <a:r>
              <a:rPr lang="en-US" sz="1200" b="0" i="0" u="none" strike="noStrike" kern="1200" baseline="0" dirty="0" smtClean="0">
                <a:solidFill>
                  <a:schemeClr val="tx1"/>
                </a:solidFill>
                <a:latin typeface="+mn-lt"/>
                <a:ea typeface="+mn-ea"/>
                <a:cs typeface="+mn-cs"/>
              </a:rPr>
              <a:t> we appear to be headed</a:t>
            </a:r>
            <a:r>
              <a:rPr lang="en-US" sz="1200" b="0" i="0" u="none" strike="noStrike" kern="1200" dirty="0" smtClean="0">
                <a:solidFill>
                  <a:schemeClr val="tx1"/>
                </a:solidFill>
                <a:latin typeface="+mn-lt"/>
                <a:ea typeface="+mn-ea"/>
                <a:cs typeface="+mn-cs"/>
              </a:rPr>
              <a:t>.</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Received reports that there was additional training</a:t>
            </a:r>
            <a:r>
              <a:rPr lang="en-US" sz="1200" b="0" i="0" u="none" strike="noStrike" kern="1200" baseline="0" dirty="0" smtClean="0">
                <a:solidFill>
                  <a:schemeClr val="tx1"/>
                </a:solidFill>
                <a:latin typeface="+mn-lt"/>
                <a:ea typeface="+mn-ea"/>
                <a:cs typeface="+mn-cs"/>
              </a:rPr>
              <a:t> provided at the beginning of the Fall semester. However, its unclear if this is a new standard or a one time event as no policies or procedures have been updated to reflect this change.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No faculty incentives in place for engaging with our student groups. Students observe active disengagement in junior faculty who initially express interest. Students and administrators believe junior faculty fear professional retaliation if they support fraternities or sororities.</a:t>
            </a:r>
            <a:r>
              <a:rPr lang="en-US" dirty="0" smtClean="0"/>
              <a:t> </a:t>
            </a:r>
          </a:p>
        </p:txBody>
      </p:sp>
      <p:sp>
        <p:nvSpPr>
          <p:cNvPr id="4" name="Slide Number Placeholder 3"/>
          <p:cNvSpPr>
            <a:spLocks noGrp="1"/>
          </p:cNvSpPr>
          <p:nvPr>
            <p:ph type="sldNum" sz="quarter" idx="10"/>
          </p:nvPr>
        </p:nvSpPr>
        <p:spPr/>
        <p:txBody>
          <a:bodyPr/>
          <a:lstStyle/>
          <a:p>
            <a:fld id="{0128DD6E-E931-43A0-8DDB-DC7AC216A5C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dirty="0" smtClean="0">
                <a:solidFill>
                  <a:schemeClr val="tx1"/>
                </a:solidFill>
                <a:latin typeface="+mn-lt"/>
                <a:ea typeface="+mn-ea"/>
                <a:cs typeface="+mn-cs"/>
              </a:rPr>
              <a:t>Students involve their parents. Individual chapters engage parents of students. </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Director of FS life hosts advisory team drive-ins. </a:t>
            </a:r>
            <a:r>
              <a:rPr lang="en-US" dirty="0" smtClean="0"/>
              <a:t>Alumni Relations provides logistic support for advisors to meet on campus with College resources and support.</a:t>
            </a:r>
            <a:r>
              <a:rPr lang="en-US" sz="1200" b="0" i="0" u="none" strike="noStrike" kern="1200" dirty="0" smtClean="0">
                <a:solidFill>
                  <a:schemeClr val="tx1"/>
                </a:solidFill>
                <a:latin typeface="+mn-lt"/>
                <a:ea typeface="+mn-ea"/>
                <a:cs typeface="+mn-cs"/>
              </a:rPr>
              <a:t> Otherwise, reliant upon heroes. Some chapters engaged but there</a:t>
            </a:r>
            <a:r>
              <a:rPr lang="en-US" sz="1200" b="0" i="0" u="none" strike="noStrike" kern="1200" baseline="0" dirty="0" smtClean="0">
                <a:solidFill>
                  <a:schemeClr val="tx1"/>
                </a:solidFill>
                <a:latin typeface="+mn-lt"/>
                <a:ea typeface="+mn-ea"/>
                <a:cs typeface="+mn-cs"/>
              </a:rPr>
              <a:t> are no College standards in advisor training</a:t>
            </a:r>
            <a:r>
              <a:rPr lang="en-US" sz="1200" b="0" i="0" u="none" strike="noStrike" kern="1200" dirty="0" smtClean="0">
                <a:solidFill>
                  <a:schemeClr val="tx1"/>
                </a:solidFill>
                <a:latin typeface="+mn-lt"/>
                <a:ea typeface="+mn-ea"/>
                <a:cs typeface="+mn-cs"/>
              </a:rPr>
              <a:t>.</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b="0" i="0" u="none" strike="noStrike" kern="1200" dirty="0" smtClean="0">
                <a:solidFill>
                  <a:schemeClr val="tx1"/>
                </a:solidFill>
                <a:latin typeface="+mn-lt"/>
                <a:ea typeface="+mn-ea"/>
                <a:cs typeface="+mn-cs"/>
              </a:rPr>
              <a:t>No comments on Tech Clinic</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Administration comments to the student newspaper indicate faculty are so opposed to integrating academics with the Greek community that they view academic use of chapter houses as coercion that cannot be supported.</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Landis informed</a:t>
            </a:r>
            <a:r>
              <a:rPr lang="en-US" baseline="0" dirty="0" smtClean="0"/>
              <a:t> chapters of requirements for background checks if volunteers are working with children.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FS students host alcohol education events.</a:t>
            </a:r>
            <a:r>
              <a:rPr lang="en-US" dirty="0" smtClean="0"/>
              <a:t> The level of training campus wide, particularly for other</a:t>
            </a:r>
            <a:r>
              <a:rPr lang="en-US" baseline="0" dirty="0" smtClean="0"/>
              <a:t> groups such as athletics, continues to lag behind which could create unsafe social norms for the rest of the campus.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No comments on Faculty including high risk alcohol in curriculum</a:t>
            </a:r>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Alumni relayed concerns to the administration that current College policy and insurance/risk management guidelines incentivize events to be held off campus. Current College policy remains unchanged.</a:t>
            </a:r>
            <a:r>
              <a:rPr lang="en-US" sz="1200" b="0" i="0" u="none" strike="noStrike" kern="1200" baseline="0" dirty="0" smtClean="0">
                <a:solidFill>
                  <a:schemeClr val="tx1"/>
                </a:solidFill>
                <a:latin typeface="+mn-lt"/>
                <a:ea typeface="+mn-ea"/>
                <a:cs typeface="+mn-cs"/>
              </a:rPr>
              <a:t> Administration worked with several chapters to host events during Homecoming on campus, which was a positive start. However, little progress since then. Troublingly, sororities are registering to travel to Lehigh’s campus to host parties there rather than host registered parties on Lafayette’s campus. </a:t>
            </a:r>
            <a:endParaRPr lang="en-US" dirty="0" smtClean="0"/>
          </a:p>
          <a:p>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No hotline established. Students using Counseling Center resources.</a:t>
            </a:r>
            <a:r>
              <a:rPr lang="en-US"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comments</a:t>
            </a:r>
            <a:r>
              <a:rPr lang="en-US" baseline="0" dirty="0" smtClean="0"/>
              <a:t> on IFC and Panhellenic Judicial Boards other than I’m disappointed this needs further study before implementing</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0128DD6E-E931-43A0-8DDB-DC7AC216A5C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Director of FS Life integrated website into rest of College communications. </a:t>
            </a:r>
            <a:r>
              <a:rPr lang="en-US" sz="1200" b="0" i="0" u="none" strike="noStrike" kern="1200" baseline="0" dirty="0" smtClean="0">
                <a:solidFill>
                  <a:schemeClr val="tx1"/>
                </a:solidFill>
                <a:latin typeface="+mn-lt"/>
                <a:ea typeface="+mn-ea"/>
                <a:cs typeface="+mn-cs"/>
              </a:rPr>
              <a:t>Updates from IAGGL now include the information presented about the FS community to the Board of Trustees. </a:t>
            </a:r>
            <a:r>
              <a:rPr lang="en-US" sz="1200" b="0" i="0" u="none" strike="noStrike" kern="1200" dirty="0" smtClean="0">
                <a:solidFill>
                  <a:schemeClr val="tx1"/>
                </a:solidFill>
                <a:latin typeface="+mn-lt"/>
                <a:ea typeface="+mn-ea"/>
                <a:cs typeface="+mn-cs"/>
              </a:rPr>
              <a:t>ITS gave AISB website. Greek Life websites are difficult to find in comparison to peer institutions and take too many clicks to find from the homepage.</a:t>
            </a:r>
            <a:r>
              <a:rPr lang="en-US" sz="1200" b="0" i="0" u="none" strike="noStrike" kern="1200" baseline="0" dirty="0" smtClean="0">
                <a:solidFill>
                  <a:schemeClr val="tx1"/>
                </a:solidFill>
                <a:latin typeface="+mn-lt"/>
                <a:ea typeface="+mn-ea"/>
                <a:cs typeface="+mn-cs"/>
              </a:rPr>
              <a:t>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At direction of FS Life, FS students participate in more modules than unaffiliated students</a:t>
            </a:r>
            <a:r>
              <a:rPr lang="en-US" dirty="0" smtClean="0"/>
              <a:t> </a:t>
            </a:r>
            <a:r>
              <a:rPr lang="en-US" sz="1200" b="0" i="0" u="none" strike="noStrike" kern="1200" dirty="0" smtClean="0">
                <a:solidFill>
                  <a:schemeClr val="tx1"/>
                </a:solidFill>
                <a:latin typeface="+mn-lt"/>
                <a:ea typeface="+mn-ea"/>
                <a:cs typeface="+mn-cs"/>
              </a:rPr>
              <a:t> </a:t>
            </a:r>
            <a:r>
              <a:rPr lang="en-US"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Embraced by students and alumni.</a:t>
            </a:r>
            <a:r>
              <a:rPr lang="en-US" dirty="0" smtClean="0"/>
              <a:t> Already done.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latin typeface="+mn-lt"/>
                <a:ea typeface="+mn-ea"/>
                <a:cs typeface="+mn-cs"/>
              </a:rPr>
              <a:t>IAGGL held many meetings to draft metrics and reported on progress towards</a:t>
            </a:r>
            <a:r>
              <a:rPr lang="en-US" sz="1200" b="0" i="0" u="none" strike="noStrike" kern="1200" baseline="0" dirty="0" smtClean="0">
                <a:solidFill>
                  <a:schemeClr val="tx1"/>
                </a:solidFill>
                <a:latin typeface="+mn-lt"/>
                <a:ea typeface="+mn-ea"/>
                <a:cs typeface="+mn-cs"/>
              </a:rPr>
              <a:t> benchmarks to the Board. Reaction to the school newspaper from the President indicates we appear to have already achieved our goals. </a:t>
            </a:r>
            <a:r>
              <a:rPr lang="en-US" dirty="0" smtClean="0"/>
              <a:t> </a:t>
            </a:r>
          </a:p>
        </p:txBody>
      </p:sp>
      <p:sp>
        <p:nvSpPr>
          <p:cNvPr id="4" name="Slide Number Placeholder 3"/>
          <p:cNvSpPr>
            <a:spLocks noGrp="1"/>
          </p:cNvSpPr>
          <p:nvPr>
            <p:ph type="sldNum" sz="quarter" idx="10"/>
          </p:nvPr>
        </p:nvSpPr>
        <p:spPr/>
        <p:txBody>
          <a:bodyPr/>
          <a:lstStyle/>
          <a:p>
            <a:fld id="{0128DD6E-E931-43A0-8DDB-DC7AC216A5C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Has the tide turned since</a:t>
            </a:r>
            <a:r>
              <a:rPr lang="en-US" baseline="0" dirty="0" smtClean="0"/>
              <a:t> our previous update in August? http://www.rhodke.org/2012/07/30/status-of-board-of-trustees-directives-for-greek-life/</a:t>
            </a:r>
          </a:p>
          <a:p>
            <a:endParaRPr lang="en-US" baseline="0" dirty="0" smtClean="0"/>
          </a:p>
          <a:p>
            <a:r>
              <a:rPr lang="en-US" baseline="0" dirty="0" smtClean="0"/>
              <a:t>We are trending in the right direction, but still need to see if the pending changes pan out the way the optimists in us expect.</a:t>
            </a:r>
            <a:endParaRPr lang="en-US" dirty="0"/>
          </a:p>
        </p:txBody>
      </p:sp>
      <p:sp>
        <p:nvSpPr>
          <p:cNvPr id="4" name="Slide Number Placeholder 3"/>
          <p:cNvSpPr>
            <a:spLocks noGrp="1"/>
          </p:cNvSpPr>
          <p:nvPr>
            <p:ph type="sldNum" sz="quarter" idx="10"/>
          </p:nvPr>
        </p:nvSpPr>
        <p:spPr/>
        <p:txBody>
          <a:bodyPr/>
          <a:lstStyle/>
          <a:p>
            <a:fld id="{0128DD6E-E931-43A0-8DDB-DC7AC216A5C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9B72F-B0F1-40D9-85A6-44E00E58137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9B72F-B0F1-40D9-85A6-44E00E58137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9B72F-B0F1-40D9-85A6-44E00E581378}"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9B72F-B0F1-40D9-85A6-44E00E581378}" type="datetimeFigureOut">
              <a:rPr lang="en-US" smtClean="0"/>
              <a:pPr/>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9B72F-B0F1-40D9-85A6-44E00E581378}"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9B72F-B0F1-40D9-85A6-44E00E581378}"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9B72F-B0F1-40D9-85A6-44E00E581378}"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9B72F-B0F1-40D9-85A6-44E00E581378}"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2292B-8955-402B-AA9F-BDD1120315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9B72F-B0F1-40D9-85A6-44E00E581378}" type="datetimeFigureOut">
              <a:rPr lang="en-US" smtClean="0"/>
              <a:pPr/>
              <a:t>3/11/2013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2292B-8955-402B-AA9F-BDD1120315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10039"/>
                </a:solidFill>
              </a:rPr>
              <a:t>Summary of Greek Life Actions</a:t>
            </a:r>
            <a:endParaRPr lang="en-US" dirty="0">
              <a:solidFill>
                <a:srgbClr val="910039"/>
              </a:solidFill>
            </a:endParaRPr>
          </a:p>
        </p:txBody>
      </p:sp>
      <p:sp>
        <p:nvSpPr>
          <p:cNvPr id="3" name="Subtitle 2"/>
          <p:cNvSpPr>
            <a:spLocks noGrp="1"/>
          </p:cNvSpPr>
          <p:nvPr>
            <p:ph type="subTitle" idx="1"/>
          </p:nvPr>
        </p:nvSpPr>
        <p:spPr/>
        <p:txBody>
          <a:bodyPr>
            <a:normAutofit fontScale="92500"/>
          </a:bodyPr>
          <a:lstStyle/>
          <a:p>
            <a:r>
              <a:rPr lang="en-US" dirty="0" smtClean="0">
                <a:solidFill>
                  <a:srgbClr val="910039"/>
                </a:solidFill>
                <a:effectLst>
                  <a:outerShdw blurRad="38100" dist="38100" dir="2700000" algn="tl">
                    <a:srgbClr val="000000">
                      <a:alpha val="43137"/>
                    </a:srgbClr>
                  </a:outerShdw>
                </a:effectLst>
              </a:rPr>
              <a:t>Following Decision of Board of Trustees </a:t>
            </a:r>
          </a:p>
          <a:p>
            <a:r>
              <a:rPr lang="en-US" dirty="0" smtClean="0">
                <a:solidFill>
                  <a:srgbClr val="910039"/>
                </a:solidFill>
                <a:effectLst>
                  <a:outerShdw blurRad="38100" dist="38100" dir="2700000" algn="tl">
                    <a:srgbClr val="000000">
                      <a:alpha val="43137"/>
                    </a:srgbClr>
                  </a:outerShdw>
                </a:effectLst>
              </a:rPr>
              <a:t>of</a:t>
            </a:r>
          </a:p>
          <a:p>
            <a:r>
              <a:rPr lang="en-US" dirty="0" smtClean="0">
                <a:solidFill>
                  <a:srgbClr val="910039"/>
                </a:solidFill>
                <a:effectLst>
                  <a:outerShdw blurRad="38100" dist="38100" dir="2700000" algn="tl">
                    <a:srgbClr val="000000">
                      <a:alpha val="43137"/>
                    </a:srgbClr>
                  </a:outerShdw>
                </a:effectLst>
              </a:rPr>
              <a:t>Lafayette College</a:t>
            </a:r>
            <a:endParaRPr lang="en-US" dirty="0">
              <a:solidFill>
                <a:srgbClr val="910039"/>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3105"/>
            <a:ext cx="7772400" cy="1470025"/>
          </a:xfrm>
        </p:spPr>
        <p:txBody>
          <a:bodyPr>
            <a:noAutofit/>
          </a:bodyPr>
          <a:lstStyle/>
          <a:p>
            <a:r>
              <a:rPr lang="en-US" sz="4000" dirty="0" smtClean="0">
                <a:solidFill>
                  <a:srgbClr val="910039"/>
                </a:solidFill>
              </a:rPr>
              <a:t>These documents created and maintained by Michael De </a:t>
            </a:r>
            <a:r>
              <a:rPr lang="en-US" sz="4000" dirty="0" err="1" smtClean="0">
                <a:solidFill>
                  <a:srgbClr val="910039"/>
                </a:solidFill>
              </a:rPr>
              <a:t>Lisi</a:t>
            </a:r>
            <a:r>
              <a:rPr lang="en-US" sz="4000" dirty="0" smtClean="0">
                <a:solidFill>
                  <a:srgbClr val="910039"/>
                </a:solidFill>
              </a:rPr>
              <a:t> ‘03 for the alumni and student leadership of Delta Kappa Epsilon </a:t>
            </a:r>
            <a:endParaRPr lang="en-US" sz="4000" dirty="0">
              <a:solidFill>
                <a:srgbClr val="910039"/>
              </a:solidFill>
            </a:endParaRPr>
          </a:p>
        </p:txBody>
      </p:sp>
      <p:sp>
        <p:nvSpPr>
          <p:cNvPr id="3" name="Subtitle 2"/>
          <p:cNvSpPr>
            <a:spLocks noGrp="1"/>
          </p:cNvSpPr>
          <p:nvPr>
            <p:ph type="subTitle" idx="1"/>
          </p:nvPr>
        </p:nvSpPr>
        <p:spPr>
          <a:xfrm>
            <a:off x="928116" y="3049016"/>
            <a:ext cx="7287768" cy="2624328"/>
          </a:xfrm>
        </p:spPr>
        <p:txBody>
          <a:bodyPr>
            <a:normAutofit fontScale="70000" lnSpcReduction="20000"/>
          </a:bodyPr>
          <a:lstStyle/>
          <a:p>
            <a:r>
              <a:rPr lang="en-US" dirty="0" smtClean="0">
                <a:solidFill>
                  <a:srgbClr val="910039"/>
                </a:solidFill>
                <a:effectLst>
                  <a:outerShdw blurRad="38100" dist="38100" dir="2700000" algn="tl">
                    <a:srgbClr val="000000">
                      <a:alpha val="43137"/>
                    </a:srgbClr>
                  </a:outerShdw>
                </a:effectLst>
              </a:rPr>
              <a:t>Based on conversations with current students (affiliated &amp; independent), alumni (affiliated &amp; independent), current members of the faculty, and members of the administration observing the progress towards fulfilling the Board of Trustees’ directive for the Greek community to ensure the continued success of Greek community at Lafayette College, DKE’s alignment with the strategic direction of the College, DKE’s compliance with current policy, and the enhancement of the overall health of the fraternity and sorority community.</a:t>
            </a:r>
            <a:endParaRPr lang="en-US" dirty="0">
              <a:solidFill>
                <a:srgbClr val="910039"/>
              </a:solidFill>
              <a:effectLst>
                <a:outerShdw blurRad="38100" dist="38100" dir="2700000" algn="tl">
                  <a:srgbClr val="000000">
                    <a:alpha val="43137"/>
                  </a:srgbClr>
                </a:outerShdw>
              </a:effectLst>
            </a:endParaRPr>
          </a:p>
        </p:txBody>
      </p:sp>
      <p:sp>
        <p:nvSpPr>
          <p:cNvPr id="5" name="Text Box 11"/>
          <p:cNvSpPr txBox="1">
            <a:spLocks noChangeArrowheads="1"/>
          </p:cNvSpPr>
          <p:nvPr/>
        </p:nvSpPr>
        <p:spPr bwMode="auto">
          <a:xfrm>
            <a:off x="377952" y="5680599"/>
            <a:ext cx="8342313" cy="1034129"/>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err="1" smtClean="0">
                <a:solidFill>
                  <a:schemeClr val="bg1"/>
                </a:solidFill>
                <a:latin typeface="Arial" pitchFamily="34" charset="0"/>
                <a:cs typeface="Arial" pitchFamily="34" charset="0"/>
              </a:rPr>
              <a:t>Deke’s</a:t>
            </a:r>
            <a:r>
              <a:rPr lang="en-US" sz="2000" dirty="0" smtClean="0">
                <a:solidFill>
                  <a:schemeClr val="bg1"/>
                </a:solidFill>
                <a:latin typeface="Arial" pitchFamily="34" charset="0"/>
                <a:cs typeface="Arial" pitchFamily="34" charset="0"/>
              </a:rPr>
              <a:t> leadership needs to continue supporting the administration &amp; faculty  implementation of  the Board of Trustees approved recommendations, especially to remove vestigial impediments</a:t>
            </a:r>
            <a:endParaRPr lang="en-US" sz="2000" i="1" u="sng" dirty="0" smtClean="0">
              <a:solidFill>
                <a:schemeClr val="bg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r>
              <a:rPr lang="en-US" dirty="0" smtClean="0"/>
              <a:t>The following are the slides in the same order of the initial scoring in August, which matches the order of the Greek Life Working Group and the direction by the Board of Trustees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Improving Relationships between the College and the Greek Community</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36068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Partner with AISB</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Greek Life in College PR</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Balanced perspective on website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Partner with nationals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Parental involvement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Engage alumni for chapter house management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Strengthen alumni advising training</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dirty="0">
                          <a:solidFill>
                            <a:srgbClr val="000000"/>
                          </a:solidFill>
                          <a:latin typeface="Calibri"/>
                        </a:rPr>
                        <a:t>VP of Campus Life to secure more Greek Life resources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014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395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375818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412089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51104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352800" y="487375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98447" y="263956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6" name="Oval 15"/>
          <p:cNvSpPr/>
          <p:nvPr/>
        </p:nvSpPr>
        <p:spPr>
          <a:xfrm>
            <a:off x="7498447" y="300228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7" name="Oval 16"/>
          <p:cNvSpPr/>
          <p:nvPr/>
        </p:nvSpPr>
        <p:spPr>
          <a:xfrm>
            <a:off x="7498447" y="374904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8" name="Oval 17"/>
          <p:cNvSpPr/>
          <p:nvPr/>
        </p:nvSpPr>
        <p:spPr>
          <a:xfrm>
            <a:off x="7498447" y="4111752"/>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7" name="Oval 26"/>
          <p:cNvSpPr/>
          <p:nvPr/>
        </p:nvSpPr>
        <p:spPr>
          <a:xfrm>
            <a:off x="7498447"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Significant improvement since August. Continue this trend!</a:t>
            </a:r>
          </a:p>
        </p:txBody>
      </p:sp>
      <p:sp>
        <p:nvSpPr>
          <p:cNvPr id="30" name="Oval 29"/>
          <p:cNvSpPr/>
          <p:nvPr/>
        </p:nvSpPr>
        <p:spPr>
          <a:xfrm>
            <a:off x="3352800"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98447" y="3386328"/>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1" name="Up Arrow 20"/>
          <p:cNvSpPr/>
          <p:nvPr/>
        </p:nvSpPr>
        <p:spPr>
          <a:xfrm>
            <a:off x="7929390" y="2258458"/>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7929390" y="2631195"/>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7929390" y="3378506"/>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498447" y="449550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Oval 25"/>
          <p:cNvSpPr/>
          <p:nvPr/>
        </p:nvSpPr>
        <p:spPr>
          <a:xfrm>
            <a:off x="7498447" y="486229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1" name="Up Arrow 30"/>
          <p:cNvSpPr/>
          <p:nvPr/>
        </p:nvSpPr>
        <p:spPr>
          <a:xfrm>
            <a:off x="7929390" y="4489374"/>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 Arrow 32"/>
          <p:cNvSpPr/>
          <p:nvPr/>
        </p:nvSpPr>
        <p:spPr>
          <a:xfrm>
            <a:off x="7929390" y="4840078"/>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The Greek Community as a Center for Academic Excellence and Innovation</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Tech Clinic Model</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Academic use of chapter houses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Revamp </a:t>
                      </a:r>
                      <a:r>
                        <a:rPr lang="en-US" sz="1100" b="0" i="0" u="none" strike="noStrike" dirty="0" smtClean="0">
                          <a:solidFill>
                            <a:srgbClr val="000000"/>
                          </a:solidFill>
                          <a:latin typeface="Calibri"/>
                        </a:rPr>
                        <a:t>accreditation</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program </a:t>
                      </a:r>
                      <a:r>
                        <a:rPr lang="en-US" sz="1100" b="0" i="0" u="none" strike="noStrike" dirty="0">
                          <a:solidFill>
                            <a:srgbClr val="000000"/>
                          </a:solidFill>
                          <a:latin typeface="Calibri"/>
                        </a:rPr>
                        <a:t>(COMPASS) with NIC guidelines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Encourage faculty involvement in Greek chapters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630424"/>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02361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386328"/>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01128"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1128" y="3386328"/>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501128" y="3014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501128" y="2286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Proposed program has potential if resources support it</a:t>
            </a:r>
          </a:p>
        </p:txBody>
      </p:sp>
      <p:sp>
        <p:nvSpPr>
          <p:cNvPr id="13" name="Up Arrow 12"/>
          <p:cNvSpPr/>
          <p:nvPr/>
        </p:nvSpPr>
        <p:spPr>
          <a:xfrm>
            <a:off x="7908275" y="2994752"/>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Supporting a Diverse, Inclusive, and Welcoming Greek Community</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3368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Transparency in recruitment selection criteria</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Purposeful new member education programs with College, alumni, parents, and nationals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Fund for financial support of joining Greek chapters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Open alcohol-free social events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Service learning partner with Easton</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Culturally based fraternities and sororities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Leadership development program</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72186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13334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505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3886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4267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63905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501128" y="3886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quot;No&quot; Symbol 23"/>
          <p:cNvSpPr/>
          <p:nvPr/>
        </p:nvSpPr>
        <p:spPr>
          <a:xfrm>
            <a:off x="7463028" y="2670048"/>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Oval 26"/>
          <p:cNvSpPr/>
          <p:nvPr/>
        </p:nvSpPr>
        <p:spPr>
          <a:xfrm>
            <a:off x="7501128"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quot;No&quot; Symbol 27"/>
          <p:cNvSpPr/>
          <p:nvPr/>
        </p:nvSpPr>
        <p:spPr>
          <a:xfrm>
            <a:off x="7463028" y="4230624"/>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Trending upward, but some policies still counter national best practices.</a:t>
            </a:r>
          </a:p>
        </p:txBody>
      </p:sp>
      <p:sp>
        <p:nvSpPr>
          <p:cNvPr id="25" name="Oval 24"/>
          <p:cNvSpPr/>
          <p:nvPr/>
        </p:nvSpPr>
        <p:spPr>
          <a:xfrm>
            <a:off x="7501128" y="3133344"/>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a:off x="7953260" y="3115938"/>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501128" y="349506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a:off x="7953260" y="3488676"/>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501128" y="4622493"/>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7953260" y="4621577"/>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7947752" y="4241495"/>
            <a:ext cx="308472" cy="3305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p:cNvPicPr>
            <a:picLocks noChangeAspect="1" noChangeArrowheads="1"/>
          </p:cNvPicPr>
          <p:nvPr/>
        </p:nvPicPr>
        <p:blipFill>
          <a:blip r:embed="rId3" cstate="print"/>
          <a:srcRect/>
          <a:stretch>
            <a:fillRect/>
          </a:stretch>
        </p:blipFill>
        <p:spPr bwMode="auto">
          <a:xfrm>
            <a:off x="7954178" y="2400989"/>
            <a:ext cx="733539" cy="498915"/>
          </a:xfrm>
          <a:prstGeom prst="rect">
            <a:avLst/>
          </a:prstGeom>
          <a:noFill/>
          <a:ln w="9525">
            <a:noFill/>
            <a:miter lim="800000"/>
            <a:headEnd/>
            <a:tailEnd/>
          </a:ln>
        </p:spPr>
      </p:pic>
      <p:sp>
        <p:nvSpPr>
          <p:cNvPr id="34" name="Curved Down Arrow 33"/>
          <p:cNvSpPr/>
          <p:nvPr/>
        </p:nvSpPr>
        <p:spPr>
          <a:xfrm rot="8514061" flipV="1">
            <a:off x="2864903" y="1689291"/>
            <a:ext cx="5414938" cy="23202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p:cNvSpPr txBox="1"/>
          <p:nvPr/>
        </p:nvSpPr>
        <p:spPr>
          <a:xfrm>
            <a:off x="365759" y="5046001"/>
            <a:ext cx="8343901" cy="1200329"/>
          </a:xfrm>
          <a:prstGeom prst="rect">
            <a:avLst/>
          </a:prstGeom>
          <a:noFill/>
        </p:spPr>
        <p:txBody>
          <a:bodyPr wrap="square" rtlCol="0">
            <a:spAutoFit/>
          </a:bodyPr>
          <a:lstStyle/>
          <a:p>
            <a:r>
              <a:rPr lang="en-US" i="1" dirty="0" smtClean="0"/>
              <a:t>Since the Working Group Study, several athletic teams (Field Hockey, Track &amp; Field, Cross Country, and Volleyball) banned student athletes from joining fraternities or sororities. </a:t>
            </a:r>
            <a:r>
              <a:rPr lang="en-US" b="1" i="1" u="sng" dirty="0" smtClean="0"/>
              <a:t>This contradicts interviews with coaches conducted by the Group</a:t>
            </a:r>
            <a:r>
              <a:rPr lang="en-US" i="1" dirty="0" smtClean="0"/>
              <a:t>, and is important new information for the Board to consider because it changes their finding!</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Well-Being in the Greek Community</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4480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Comprehensive wellness model for positive, healthy lifestyle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Students plan alcohol education and prevent (Greeks Advocating Mature Management of Alcohol)</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Adopt </a:t>
                      </a:r>
                      <a:r>
                        <a:rPr lang="en-US" sz="1100" b="0" i="1" u="none" strike="noStrike" dirty="0">
                          <a:solidFill>
                            <a:srgbClr val="000000"/>
                          </a:solidFill>
                          <a:latin typeface="Calibri"/>
                        </a:rPr>
                        <a:t>Outside the Classroom</a:t>
                      </a:r>
                      <a:endParaRPr lang="en-US" sz="1100" b="0" i="0" u="none" strike="noStrike" dirty="0">
                        <a:solidFill>
                          <a:srgbClr val="000000"/>
                        </a:solidFill>
                        <a:latin typeface="Calibri"/>
                      </a:endParaRP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Faculty include high risk alcohol in class curriculum</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Work with alumni on off campus social events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Hazing prevention conferences and campuswide Tip Line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a:solidFill>
                            <a:srgbClr val="000000"/>
                          </a:solidFill>
                          <a:latin typeface="Calibri"/>
                        </a:rPr>
                        <a:t>Educate community on individual v group conduct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a:p>
                  </a:txBody>
                  <a:tcPr anchor="ctr"/>
                </a:tc>
              </a:tr>
              <a:tr h="370840">
                <a:tc>
                  <a:txBody>
                    <a:bodyPr/>
                    <a:lstStyle/>
                    <a:p>
                      <a:pPr algn="l" fontAlgn="b"/>
                      <a:r>
                        <a:rPr lang="en-US" sz="1100" b="0" i="0" u="none" strike="noStrike" dirty="0">
                          <a:solidFill>
                            <a:srgbClr val="000000"/>
                          </a:solidFill>
                          <a:latin typeface="Calibri"/>
                        </a:rPr>
                        <a:t>Train Student Conduct Committee; integrate alumni </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Create IFC and Panhellenic Judicial Boards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Separate Director of FS Life from adjudicating conduct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72186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52800" y="313334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505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3886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4267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63905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352800" y="500176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352800" y="574243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96170"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96170" y="3505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496170" y="3886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496170" y="42672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496170" y="536448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496170" y="5791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496170" y="31242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Signs of improvement but need evidence and policy updates</a:t>
            </a:r>
          </a:p>
        </p:txBody>
      </p:sp>
      <p:sp>
        <p:nvSpPr>
          <p:cNvPr id="30" name="Oval 29"/>
          <p:cNvSpPr/>
          <p:nvPr/>
        </p:nvSpPr>
        <p:spPr>
          <a:xfrm>
            <a:off x="3352800" y="5361432"/>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496170" y="2257724"/>
            <a:ext cx="304800" cy="304800"/>
          </a:xfrm>
          <a:prstGeom prst="ellipse">
            <a:avLst/>
          </a:prstGeom>
          <a:gradFill flip="none" rotWithShape="1">
            <a:gsLst>
              <a:gs pos="44000">
                <a:srgbClr val="FFF200"/>
              </a:gs>
              <a:gs pos="45000">
                <a:srgbClr val="FF7A00"/>
              </a:gs>
              <a:gs pos="70000">
                <a:srgbClr val="FF0300"/>
              </a:gs>
              <a:gs pos="100000">
                <a:srgbClr val="4D0808"/>
              </a:gs>
            </a:gsLst>
            <a:lin ang="13500000" scaled="0"/>
            <a:tileRect/>
          </a:gradFill>
          <a:ln>
            <a:gradFill flip="none" rotWithShape="1">
              <a:gsLst>
                <a:gs pos="43000">
                  <a:srgbClr val="FFF200"/>
                </a:gs>
                <a:gs pos="45000">
                  <a:srgbClr val="FF7A00"/>
                </a:gs>
                <a:gs pos="70000">
                  <a:srgbClr val="FF0300"/>
                </a:gs>
                <a:gs pos="100000">
                  <a:srgbClr val="4D0808"/>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a:off x="7934899" y="2267639"/>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496170" y="4631234"/>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96170" y="4994791"/>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 Arrow 32"/>
          <p:cNvSpPr/>
          <p:nvPr/>
        </p:nvSpPr>
        <p:spPr>
          <a:xfrm>
            <a:off x="7934899" y="4986969"/>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Up Arrow 33"/>
          <p:cNvSpPr/>
          <p:nvPr/>
        </p:nvSpPr>
        <p:spPr>
          <a:xfrm>
            <a:off x="7934899" y="4623412"/>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College Recognition and Assessment of Greek Organizations</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1381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Time and Responsibility Grid</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Oversight Committee</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352800" y="2655763"/>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01128" y="2667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501128"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Refocus on Implementation in 2012-2013 Academic Year</a:t>
            </a:r>
          </a:p>
        </p:txBody>
      </p:sp>
      <p:sp>
        <p:nvSpPr>
          <p:cNvPr id="9" name="Up Arrow 8"/>
          <p:cNvSpPr/>
          <p:nvPr/>
        </p:nvSpPr>
        <p:spPr>
          <a:xfrm>
            <a:off x="7941326" y="2267639"/>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Introduction</a:t>
            </a:r>
            <a:endParaRPr lang="en-US" dirty="0">
              <a:solidFill>
                <a:srgbClr val="910039"/>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Following 18 months of careful analysis, the Greek Life Working Group comprised of Trustees, members of the administration, members of the Faculty, students, and alumni produced 31 recommendations.</a:t>
            </a:r>
          </a:p>
          <a:p>
            <a:pPr>
              <a:buNone/>
            </a:pPr>
            <a:r>
              <a:rPr lang="en-US" dirty="0" smtClean="0"/>
              <a:t>In October 2011 the </a:t>
            </a:r>
            <a:r>
              <a:rPr lang="en-US" b="1" i="1" u="sng" dirty="0" smtClean="0"/>
              <a:t>Board of Trustees </a:t>
            </a:r>
            <a:r>
              <a:rPr lang="en-US" dirty="0" smtClean="0"/>
              <a:t>unanimously </a:t>
            </a:r>
            <a:r>
              <a:rPr lang="en-US" b="1" i="1" u="sng" dirty="0" smtClean="0"/>
              <a:t>approved 23 </a:t>
            </a:r>
            <a:r>
              <a:rPr lang="en-US" dirty="0" smtClean="0"/>
              <a:t>recommendations and </a:t>
            </a:r>
            <a:r>
              <a:rPr lang="en-US" b="1" i="1" u="sng" dirty="0" smtClean="0"/>
              <a:t>directed</a:t>
            </a:r>
            <a:r>
              <a:rPr lang="en-US" dirty="0" smtClean="0"/>
              <a:t> the Administration and Faculty to </a:t>
            </a:r>
            <a:r>
              <a:rPr lang="en-US" b="1" i="1" u="sng" dirty="0" smtClean="0"/>
              <a:t>implement</a:t>
            </a:r>
            <a:r>
              <a:rPr lang="en-US" dirty="0" smtClean="0"/>
              <a:t> them. The Board </a:t>
            </a:r>
            <a:r>
              <a:rPr lang="en-US" b="1" i="1" u="sng" dirty="0" smtClean="0"/>
              <a:t>deferred for further study 8 </a:t>
            </a:r>
            <a:r>
              <a:rPr lang="en-US" dirty="0" smtClean="0"/>
              <a:t>recommendations. The Board </a:t>
            </a:r>
            <a:r>
              <a:rPr lang="en-US" b="1" i="1" u="sng" dirty="0" smtClean="0"/>
              <a:t>rejected ZERO</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Formatting Note</a:t>
            </a:r>
            <a:endParaRPr lang="en-US" dirty="0">
              <a:solidFill>
                <a:srgbClr val="910039"/>
              </a:solidFill>
            </a:endParaRPr>
          </a:p>
        </p:txBody>
      </p:sp>
      <p:sp>
        <p:nvSpPr>
          <p:cNvPr id="3" name="Content Placeholder 2"/>
          <p:cNvSpPr>
            <a:spLocks noGrp="1"/>
          </p:cNvSpPr>
          <p:nvPr>
            <p:ph idx="1"/>
          </p:nvPr>
        </p:nvSpPr>
        <p:spPr/>
        <p:txBody>
          <a:bodyPr>
            <a:normAutofit/>
          </a:bodyPr>
          <a:lstStyle/>
          <a:p>
            <a:pPr>
              <a:buNone/>
            </a:pPr>
            <a:r>
              <a:rPr lang="en-US" dirty="0" smtClean="0"/>
              <a:t>This update is reorganized to first display the changes in status and those that need significant attention beyond the scope of IAGGL. </a:t>
            </a:r>
          </a:p>
          <a:p>
            <a:pPr>
              <a:buNone/>
            </a:pPr>
            <a:r>
              <a:rPr lang="en-US" dirty="0" smtClean="0"/>
              <a:t>The original order is retained in the backup slides 11-16.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Key</a:t>
            </a:r>
            <a:endParaRPr lang="en-US" dirty="0">
              <a:solidFill>
                <a:srgbClr val="910039"/>
              </a:solidFill>
            </a:endParaRPr>
          </a:p>
        </p:txBody>
      </p:sp>
      <p:graphicFrame>
        <p:nvGraphicFramePr>
          <p:cNvPr id="5" name="Content Placeholder 3"/>
          <p:cNvGraphicFramePr>
            <a:graphicFrameLocks noGrp="1"/>
          </p:cNvGraphicFramePr>
          <p:nvPr>
            <p:ph idx="1"/>
          </p:nvPr>
        </p:nvGraphicFramePr>
        <p:xfrm>
          <a:off x="457200" y="1197864"/>
          <a:ext cx="8229600" cy="5212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Board Action</a:t>
                      </a:r>
                      <a:endParaRPr lang="en-US" dirty="0"/>
                    </a:p>
                  </a:txBody>
                  <a:tcPr anchor="ctr"/>
                </a:tc>
                <a:tc>
                  <a:txBody>
                    <a:bodyPr/>
                    <a:lstStyle/>
                    <a:p>
                      <a:pPr algn="ctr"/>
                      <a:r>
                        <a:rPr lang="en-US" dirty="0" smtClean="0"/>
                        <a:t>Description</a:t>
                      </a:r>
                      <a:endParaRPr lang="en-US" dirty="0"/>
                    </a:p>
                  </a:txBody>
                  <a:tcPr anchor="ctr"/>
                </a:tc>
                <a:tc>
                  <a:txBody>
                    <a:bodyPr/>
                    <a:lstStyle/>
                    <a:p>
                      <a:pPr algn="ctr"/>
                      <a:r>
                        <a:rPr lang="en-US" dirty="0" smtClean="0"/>
                        <a:t>Administration &amp; Faculty Action</a:t>
                      </a:r>
                      <a:endParaRPr lang="en-US" dirty="0"/>
                    </a:p>
                  </a:txBody>
                  <a:tcPr anchor="ctr"/>
                </a:tc>
                <a:tc>
                  <a:txBody>
                    <a:bodyPr/>
                    <a:lstStyle/>
                    <a:p>
                      <a:pPr algn="ctr"/>
                      <a:r>
                        <a:rPr lang="en-US" dirty="0" smtClean="0"/>
                        <a:t>Description of observed 2011-2012 actions</a:t>
                      </a:r>
                      <a:endParaRPr lang="en-US" dirty="0"/>
                    </a:p>
                  </a:txBody>
                  <a:tcPr anchor="ctr"/>
                </a:tc>
              </a:tr>
              <a:tr h="370840">
                <a:tc>
                  <a:txBody>
                    <a:bodyPr/>
                    <a:lstStyle/>
                    <a:p>
                      <a:endParaRPr lang="en-US" dirty="0"/>
                    </a:p>
                  </a:txBody>
                  <a:tcPr marL="0" marR="0" marT="0" marB="0" anchor="ctr"/>
                </a:tc>
                <a:tc>
                  <a:txBody>
                    <a:bodyPr/>
                    <a:lstStyle/>
                    <a:p>
                      <a:r>
                        <a:rPr lang="en-US" dirty="0" smtClean="0"/>
                        <a:t>Board APPROVED and directed administration and faculty to implement</a:t>
                      </a:r>
                      <a:endParaRPr lang="en-US" dirty="0"/>
                    </a:p>
                  </a:txBody>
                  <a:tcPr anchor="ctr"/>
                </a:tc>
                <a:tc>
                  <a:txBody>
                    <a:bodyPr/>
                    <a:lstStyle/>
                    <a:p>
                      <a:pPr algn="ctr"/>
                      <a:endParaRPr lang="en-US" dirty="0"/>
                    </a:p>
                  </a:txBody>
                  <a:tcPr anchor="ctr"/>
                </a:tc>
                <a:tc>
                  <a:txBody>
                    <a:bodyPr/>
                    <a:lstStyle/>
                    <a:p>
                      <a:r>
                        <a:rPr lang="en-US" dirty="0" smtClean="0"/>
                        <a:t>Implemented or action taken to implement (credit for any progress)</a:t>
                      </a:r>
                      <a:endParaRPr lang="en-US" dirty="0"/>
                    </a:p>
                  </a:txBody>
                  <a:tcPr anchor="ctr"/>
                </a:tc>
              </a:tr>
              <a:tr h="370840">
                <a:tc>
                  <a:txBody>
                    <a:bodyPr/>
                    <a:lstStyle/>
                    <a:p>
                      <a:endParaRPr lang="en-US"/>
                    </a:p>
                  </a:txBody>
                  <a:tcPr marL="0" marR="0" marT="0" marB="0" anchor="ctr"/>
                </a:tc>
                <a:tc>
                  <a:txBody>
                    <a:bodyPr/>
                    <a:lstStyle/>
                    <a:p>
                      <a:r>
                        <a:rPr lang="en-US" dirty="0" smtClean="0"/>
                        <a:t>Board DEFERRED</a:t>
                      </a:r>
                      <a:r>
                        <a:rPr lang="en-US" baseline="0" dirty="0" smtClean="0"/>
                        <a:t> for further study</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r>
                        <a:rPr lang="en-US" dirty="0" smtClean="0"/>
                        <a:t>No</a:t>
                      </a:r>
                      <a:r>
                        <a:rPr lang="en-US" baseline="0" dirty="0" smtClean="0"/>
                        <a:t> action or progress</a:t>
                      </a:r>
                      <a:endParaRPr lang="en-US" dirty="0"/>
                    </a:p>
                  </a:txBody>
                  <a:tcPr anchor="ctr"/>
                </a:tc>
              </a:tr>
              <a:tr h="370840">
                <a:tc>
                  <a:txBody>
                    <a:bodyPr/>
                    <a:lstStyle/>
                    <a:p>
                      <a:endParaRPr lang="en-US" dirty="0"/>
                    </a:p>
                  </a:txBody>
                  <a:tcPr marL="0" marR="0" marT="0" marB="0" anchor="ctr"/>
                </a:tc>
                <a:tc>
                  <a:txBody>
                    <a:bodyPr/>
                    <a:lstStyle/>
                    <a:p>
                      <a:endParaRPr lang="en-US" dirty="0"/>
                    </a:p>
                  </a:txBody>
                  <a:tcPr anchor="ctr"/>
                </a:tc>
                <a:tc>
                  <a:txBody>
                    <a:bodyPr/>
                    <a:lstStyle/>
                    <a:p>
                      <a:pPr algn="ctr"/>
                      <a:endParaRPr lang="en-US" dirty="0"/>
                    </a:p>
                  </a:txBody>
                  <a:tcPr anchor="ctr"/>
                </a:tc>
                <a:tc>
                  <a:txBody>
                    <a:bodyPr/>
                    <a:lstStyle/>
                    <a:p>
                      <a:r>
                        <a:rPr lang="en-US" dirty="0" smtClean="0"/>
                        <a:t>Actions </a:t>
                      </a:r>
                      <a:r>
                        <a:rPr lang="en-US" baseline="0" dirty="0" smtClean="0"/>
                        <a:t>that might oppose the item’s spirit</a:t>
                      </a:r>
                      <a:endParaRPr lang="en-US" dirty="0"/>
                    </a:p>
                  </a:txBody>
                  <a:tcPr anchor="ctr"/>
                </a:tc>
              </a:tr>
              <a:tr h="370840">
                <a:tc>
                  <a:txBody>
                    <a:bodyPr/>
                    <a:lstStyle/>
                    <a:p>
                      <a:endParaRPr lang="en-US" dirty="0"/>
                    </a:p>
                  </a:txBody>
                  <a:tcPr marL="0" marR="0" marT="0" marB="0" anchor="ctr"/>
                </a:tc>
                <a:tc>
                  <a:txBody>
                    <a:bodyPr/>
                    <a:lstStyle/>
                    <a:p>
                      <a:endParaRPr lang="en-US" dirty="0"/>
                    </a:p>
                  </a:txBody>
                  <a:tcPr anchor="ctr"/>
                </a:tc>
                <a:tc>
                  <a:txBody>
                    <a:bodyPr/>
                    <a:lstStyle/>
                    <a:p>
                      <a:pPr algn="ctr"/>
                      <a:endParaRPr lang="en-US" dirty="0"/>
                    </a:p>
                  </a:txBody>
                  <a:tcPr anchor="ctr"/>
                </a:tc>
                <a:tc>
                  <a:txBody>
                    <a:bodyPr/>
                    <a:lstStyle/>
                    <a:p>
                      <a:r>
                        <a:rPr lang="en-US" dirty="0" smtClean="0"/>
                        <a:t>Actions </a:t>
                      </a:r>
                      <a:r>
                        <a:rPr lang="en-US" baseline="0" dirty="0" smtClean="0"/>
                        <a:t>opposing the item’s spirit</a:t>
                      </a:r>
                      <a:endParaRPr lang="en-US" dirty="0"/>
                    </a:p>
                  </a:txBody>
                  <a:tcPr anchor="ctr"/>
                </a:tc>
              </a:tr>
              <a:tr h="370840">
                <a:tc>
                  <a:txBody>
                    <a:bodyPr/>
                    <a:lstStyle/>
                    <a:p>
                      <a:endParaRPr lang="en-US"/>
                    </a:p>
                  </a:txBody>
                  <a:tcPr marL="0" marR="0" marT="0" marB="0" anchor="ctr"/>
                </a:tc>
                <a:tc>
                  <a:txBody>
                    <a:bodyPr/>
                    <a:lstStyle/>
                    <a:p>
                      <a:endParaRPr lang="en-US" dirty="0"/>
                    </a:p>
                  </a:txBody>
                  <a:tcPr anchor="ctr"/>
                </a:tc>
                <a:tc>
                  <a:txBody>
                    <a:bodyPr/>
                    <a:lstStyle/>
                    <a:p>
                      <a:pPr algn="ctr"/>
                      <a:endParaRPr lang="en-US" dirty="0"/>
                    </a:p>
                  </a:txBody>
                  <a:tcPr anchor="ctr"/>
                </a:tc>
                <a:tc>
                  <a:txBody>
                    <a:bodyPr/>
                    <a:lstStyle/>
                    <a:p>
                      <a:r>
                        <a:rPr lang="en-US" dirty="0" smtClean="0"/>
                        <a:t>Actions actively</a:t>
                      </a:r>
                      <a:r>
                        <a:rPr lang="en-US" baseline="0" dirty="0" smtClean="0"/>
                        <a:t> oppose this item</a:t>
                      </a:r>
                      <a:endParaRPr lang="en-US" dirty="0"/>
                    </a:p>
                  </a:txBody>
                  <a:tcPr anchor="ctr"/>
                </a:tc>
              </a:tr>
            </a:tbl>
          </a:graphicData>
        </a:graphic>
      </p:graphicFrame>
      <p:sp>
        <p:nvSpPr>
          <p:cNvPr id="6" name="Oval 5"/>
          <p:cNvSpPr/>
          <p:nvPr/>
        </p:nvSpPr>
        <p:spPr>
          <a:xfrm>
            <a:off x="1267968" y="272491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82768" y="275234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398008" y="5410200"/>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88864" y="373989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267968" y="3709416"/>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quot;No&quot; Symbol 20"/>
          <p:cNvSpPr/>
          <p:nvPr/>
        </p:nvSpPr>
        <p:spPr>
          <a:xfrm>
            <a:off x="5359908" y="5913797"/>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21"/>
          <p:cNvSpPr/>
          <p:nvPr/>
        </p:nvSpPr>
        <p:spPr>
          <a:xfrm>
            <a:off x="5398008" y="4450080"/>
            <a:ext cx="304800" cy="304800"/>
          </a:xfrm>
          <a:prstGeom prst="ellipse">
            <a:avLst/>
          </a:prstGeom>
          <a:gradFill flip="none" rotWithShape="1">
            <a:gsLst>
              <a:gs pos="44000">
                <a:srgbClr val="FFF200"/>
              </a:gs>
              <a:gs pos="45000">
                <a:srgbClr val="FF7A00"/>
              </a:gs>
              <a:gs pos="70000">
                <a:srgbClr val="FF0300"/>
              </a:gs>
              <a:gs pos="100000">
                <a:srgbClr val="4D0808"/>
              </a:gs>
            </a:gsLst>
            <a:lin ang="13500000" scaled="0"/>
            <a:tileRect/>
          </a:gradFill>
          <a:ln>
            <a:gradFill flip="none" rotWithShape="1">
              <a:gsLst>
                <a:gs pos="43000">
                  <a:srgbClr val="FFF200"/>
                </a:gs>
                <a:gs pos="45000">
                  <a:srgbClr val="FF7A00"/>
                </a:gs>
                <a:gs pos="70000">
                  <a:srgbClr val="FF0300"/>
                </a:gs>
                <a:gs pos="100000">
                  <a:srgbClr val="4D0808"/>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10039"/>
                </a:solidFill>
              </a:rPr>
              <a:t>On Track: Upward Trending Changes</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4348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Partner with AISB</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Greek Life in College PR</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Partner with nationals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Strengthen alumni advising training</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VP of Campus Life to secure more Greek Life resources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Revamp </a:t>
                      </a:r>
                      <a:r>
                        <a:rPr lang="en-US" sz="1100" b="0" i="0" u="none" strike="noStrike" dirty="0" smtClean="0">
                          <a:solidFill>
                            <a:srgbClr val="000000"/>
                          </a:solidFill>
                          <a:latin typeface="Calibri"/>
                        </a:rPr>
                        <a:t>accreditation </a:t>
                      </a:r>
                      <a:r>
                        <a:rPr lang="en-US" sz="1100" b="0" i="0" u="none" strike="noStrike" dirty="0">
                          <a:solidFill>
                            <a:srgbClr val="000000"/>
                          </a:solidFill>
                          <a:latin typeface="Calibri"/>
                        </a:rPr>
                        <a:t>program (COMPASS) with NIC guidelines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Fund for financial support of joining Greek chapters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Open alcohol-free social events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Leadership development program</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Time and Responsibility Grid</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52800"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52800" y="302089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3409354"/>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352800" y="3772066"/>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98447" y="263956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7" name="Oval 26"/>
          <p:cNvSpPr/>
          <p:nvPr/>
        </p:nvSpPr>
        <p:spPr>
          <a:xfrm>
            <a:off x="7498447"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Significant improvement since August 2012. Continue this trend!</a:t>
            </a:r>
          </a:p>
        </p:txBody>
      </p:sp>
      <p:sp>
        <p:nvSpPr>
          <p:cNvPr id="30" name="Oval 29"/>
          <p:cNvSpPr/>
          <p:nvPr/>
        </p:nvSpPr>
        <p:spPr>
          <a:xfrm>
            <a:off x="3352800" y="266700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98447" y="300073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1" name="Up Arrow 20"/>
          <p:cNvSpPr/>
          <p:nvPr/>
        </p:nvSpPr>
        <p:spPr>
          <a:xfrm>
            <a:off x="7930767" y="2258458"/>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7930767" y="2631195"/>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7930767" y="3003932"/>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498447" y="339382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Oval 25"/>
          <p:cNvSpPr/>
          <p:nvPr/>
        </p:nvSpPr>
        <p:spPr>
          <a:xfrm>
            <a:off x="7498447" y="376060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1" name="Up Arrow 30"/>
          <p:cNvSpPr/>
          <p:nvPr/>
        </p:nvSpPr>
        <p:spPr>
          <a:xfrm>
            <a:off x="7930767" y="3387688"/>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 Arrow 32"/>
          <p:cNvSpPr/>
          <p:nvPr/>
        </p:nvSpPr>
        <p:spPr>
          <a:xfrm>
            <a:off x="7930767" y="3738392"/>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352800" y="4136319"/>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501128" y="4127175"/>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Up Arrow 34"/>
          <p:cNvSpPr/>
          <p:nvPr/>
        </p:nvSpPr>
        <p:spPr>
          <a:xfrm>
            <a:off x="7930767" y="4107455"/>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352800" y="448841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352800" y="4860274"/>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7501128" y="4488418"/>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Up Arrow 38"/>
          <p:cNvSpPr/>
          <p:nvPr/>
        </p:nvSpPr>
        <p:spPr>
          <a:xfrm>
            <a:off x="7930767" y="4471012"/>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501128" y="485013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 Arrow 40"/>
          <p:cNvSpPr/>
          <p:nvPr/>
        </p:nvSpPr>
        <p:spPr>
          <a:xfrm>
            <a:off x="7930767" y="4843750"/>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501128" y="5239438"/>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Up Arrow 42"/>
          <p:cNvSpPr/>
          <p:nvPr/>
        </p:nvSpPr>
        <p:spPr>
          <a:xfrm>
            <a:off x="7930767" y="5238522"/>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352800" y="5244983"/>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352800" y="5624111"/>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501128" y="5624111"/>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Up Arrow 46"/>
          <p:cNvSpPr/>
          <p:nvPr/>
        </p:nvSpPr>
        <p:spPr>
          <a:xfrm>
            <a:off x="7930767" y="5605750"/>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910039"/>
                </a:solidFill>
              </a:rPr>
              <a:t>Significant Roadblocks &amp; Backslide</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3368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Culturally based fraternities and sororities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Transparency in recruitment selection criteria</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Purposeful new member education programs with College, alumni, parents, and nationals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Comprehensive wellness model for positive, healthy lifestyle</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marL="0" marR="0" marT="0" marB="0" anchor="ctr"/>
                </a:tc>
              </a:tr>
              <a:tr h="370840">
                <a:tc>
                  <a:txBody>
                    <a:bodyPr/>
                    <a:lstStyle/>
                    <a:p>
                      <a:pPr algn="l" fontAlgn="b"/>
                      <a:r>
                        <a:rPr lang="en-US" sz="1100" b="0" i="0" u="none" strike="noStrike" dirty="0">
                          <a:solidFill>
                            <a:srgbClr val="000000"/>
                          </a:solidFill>
                          <a:latin typeface="Calibri"/>
                        </a:rPr>
                        <a:t>Educate community on individual v group conduct</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a:p>
                  </a:txBody>
                  <a:tcPr marL="0" marR="0" marT="0" marB="0" anchor="ctr"/>
                </a:tc>
              </a:tr>
              <a:tr h="370840">
                <a:tc>
                  <a:txBody>
                    <a:bodyPr/>
                    <a:lstStyle/>
                    <a:p>
                      <a:pPr algn="l" fontAlgn="b"/>
                      <a:r>
                        <a:rPr lang="en-US" sz="1100" b="0" i="0" u="none" strike="noStrike" dirty="0">
                          <a:solidFill>
                            <a:srgbClr val="000000"/>
                          </a:solidFill>
                          <a:latin typeface="Calibri"/>
                        </a:rPr>
                        <a:t>Train Student Conduct Committee; integrate alumni </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marL="0" marR="0" marT="0" marB="0" anchor="ctr"/>
                </a:tc>
              </a:tr>
              <a:tr h="370840">
                <a:tc>
                  <a:txBody>
                    <a:bodyPr/>
                    <a:lstStyle/>
                    <a:p>
                      <a:pPr algn="l" fontAlgn="b"/>
                      <a:r>
                        <a:rPr lang="en-US" sz="1100" b="0" i="0" u="none" strike="noStrike" dirty="0">
                          <a:solidFill>
                            <a:srgbClr val="000000"/>
                          </a:solidFill>
                          <a:latin typeface="Calibri"/>
                        </a:rPr>
                        <a:t>Encourage faculty involvement in Greek chapters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marL="0" marR="0" marT="0" marB="0" anchor="ctr"/>
                </a:tc>
              </a:tr>
            </a:tbl>
          </a:graphicData>
        </a:graphic>
      </p:graphicFrame>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Need critical action to overcome institutional inertia. Who can fix this?</a:t>
            </a:r>
          </a:p>
        </p:txBody>
      </p:sp>
      <p:sp>
        <p:nvSpPr>
          <p:cNvPr id="46" name="Oval 45"/>
          <p:cNvSpPr/>
          <p:nvPr/>
        </p:nvSpPr>
        <p:spPr>
          <a:xfrm>
            <a:off x="3352800" y="2284164"/>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quot;No&quot; Symbol 46"/>
          <p:cNvSpPr/>
          <p:nvPr/>
        </p:nvSpPr>
        <p:spPr>
          <a:xfrm>
            <a:off x="7463028" y="2247588"/>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Down Arrow 47"/>
          <p:cNvSpPr/>
          <p:nvPr/>
        </p:nvSpPr>
        <p:spPr>
          <a:xfrm>
            <a:off x="7947752" y="2258459"/>
            <a:ext cx="308472" cy="3305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352800" y="2649557"/>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352800" y="3085421"/>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quot;No&quot; Symbol 50"/>
          <p:cNvSpPr/>
          <p:nvPr/>
        </p:nvSpPr>
        <p:spPr>
          <a:xfrm>
            <a:off x="7463028" y="3033605"/>
            <a:ext cx="381000" cy="381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Oval 51"/>
          <p:cNvSpPr/>
          <p:nvPr/>
        </p:nvSpPr>
        <p:spPr>
          <a:xfrm>
            <a:off x="7501128" y="2649557"/>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Picture 5"/>
          <p:cNvPicPr>
            <a:picLocks noChangeAspect="1" noChangeArrowheads="1"/>
          </p:cNvPicPr>
          <p:nvPr/>
        </p:nvPicPr>
        <p:blipFill>
          <a:blip r:embed="rId3" cstate="print"/>
          <a:srcRect/>
          <a:stretch>
            <a:fillRect/>
          </a:stretch>
        </p:blipFill>
        <p:spPr bwMode="auto">
          <a:xfrm>
            <a:off x="7954178" y="2764546"/>
            <a:ext cx="733539" cy="498915"/>
          </a:xfrm>
          <a:prstGeom prst="rect">
            <a:avLst/>
          </a:prstGeom>
          <a:noFill/>
          <a:ln w="9525">
            <a:noFill/>
            <a:miter lim="800000"/>
            <a:headEnd/>
            <a:tailEnd/>
          </a:ln>
        </p:spPr>
      </p:pic>
      <p:sp>
        <p:nvSpPr>
          <p:cNvPr id="54" name="TextBox 53"/>
          <p:cNvSpPr txBox="1"/>
          <p:nvPr/>
        </p:nvSpPr>
        <p:spPr>
          <a:xfrm>
            <a:off x="365759" y="5046001"/>
            <a:ext cx="8343901" cy="1200329"/>
          </a:xfrm>
          <a:prstGeom prst="rect">
            <a:avLst/>
          </a:prstGeom>
          <a:noFill/>
        </p:spPr>
        <p:txBody>
          <a:bodyPr wrap="square" rtlCol="0">
            <a:spAutoFit/>
          </a:bodyPr>
          <a:lstStyle/>
          <a:p>
            <a:r>
              <a:rPr lang="en-US" i="1" dirty="0" smtClean="0"/>
              <a:t>Since the Working Group Study, several athletic teams (Field Hockey, Track &amp; Field, Cross Country, and Volleyball) banned student athletes from joining fraternities or sororities. </a:t>
            </a:r>
            <a:r>
              <a:rPr lang="en-US" b="1" i="1" u="sng" dirty="0" smtClean="0"/>
              <a:t>This contradicts interviews with coaches conducted by the Group</a:t>
            </a:r>
            <a:r>
              <a:rPr lang="en-US" i="1" dirty="0" smtClean="0"/>
              <a:t>, and is important new information for the Board to consider because it changes their finding!</a:t>
            </a:r>
            <a:endParaRPr lang="en-US" i="1" dirty="0"/>
          </a:p>
        </p:txBody>
      </p:sp>
      <p:sp>
        <p:nvSpPr>
          <p:cNvPr id="55" name="Curved Down Arrow 54"/>
          <p:cNvSpPr/>
          <p:nvPr/>
        </p:nvSpPr>
        <p:spPr>
          <a:xfrm rot="8514061" flipV="1">
            <a:off x="3581388" y="2234638"/>
            <a:ext cx="4060647" cy="223734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6" name="Oval 55"/>
          <p:cNvSpPr/>
          <p:nvPr/>
        </p:nvSpPr>
        <p:spPr>
          <a:xfrm>
            <a:off x="3352800" y="3878891"/>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52800" y="4241603"/>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7496170" y="3871069"/>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7496170" y="4234626"/>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Up Arrow 59"/>
          <p:cNvSpPr/>
          <p:nvPr/>
        </p:nvSpPr>
        <p:spPr>
          <a:xfrm>
            <a:off x="7929390" y="4226804"/>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Up Arrow 60"/>
          <p:cNvSpPr/>
          <p:nvPr/>
        </p:nvSpPr>
        <p:spPr>
          <a:xfrm>
            <a:off x="7929390" y="3863247"/>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352800" y="3508871"/>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496170" y="3480595"/>
            <a:ext cx="304800" cy="304800"/>
          </a:xfrm>
          <a:prstGeom prst="ellipse">
            <a:avLst/>
          </a:prstGeom>
          <a:gradFill flip="none" rotWithShape="1">
            <a:gsLst>
              <a:gs pos="44000">
                <a:srgbClr val="FFF200"/>
              </a:gs>
              <a:gs pos="45000">
                <a:srgbClr val="FF7A00"/>
              </a:gs>
              <a:gs pos="70000">
                <a:srgbClr val="FF0300"/>
              </a:gs>
              <a:gs pos="100000">
                <a:srgbClr val="4D0808"/>
              </a:gs>
            </a:gsLst>
            <a:lin ang="13500000" scaled="0"/>
            <a:tileRect/>
          </a:gradFill>
          <a:ln>
            <a:gradFill flip="none" rotWithShape="1">
              <a:gsLst>
                <a:gs pos="43000">
                  <a:srgbClr val="FFF200"/>
                </a:gs>
                <a:gs pos="45000">
                  <a:srgbClr val="FF7A00"/>
                </a:gs>
                <a:gs pos="70000">
                  <a:srgbClr val="FF0300"/>
                </a:gs>
                <a:gs pos="100000">
                  <a:srgbClr val="4D0808"/>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Up Arrow 63"/>
          <p:cNvSpPr/>
          <p:nvPr/>
        </p:nvSpPr>
        <p:spPr>
          <a:xfrm>
            <a:off x="7929390" y="3490510"/>
            <a:ext cx="297456" cy="3194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352800" y="462021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7501128" y="4620217"/>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910039"/>
                </a:solidFill>
              </a:rPr>
              <a:t>No Significant Action or Progress</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4480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algn="l" fontAlgn="b"/>
                      <a:r>
                        <a:rPr lang="en-US" sz="1100" b="0" i="0" u="none" strike="noStrike" dirty="0">
                          <a:solidFill>
                            <a:srgbClr val="000000"/>
                          </a:solidFill>
                          <a:latin typeface="Calibri"/>
                        </a:rPr>
                        <a:t>Parental involvement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Engage alumni for chapter house management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Tech Clinic Model</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a:solidFill>
                            <a:srgbClr val="000000"/>
                          </a:solidFill>
                          <a:latin typeface="Calibri"/>
                        </a:rPr>
                        <a:t>Academic use of chapter houses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Service learning partner with Easton</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algn="l" fontAlgn="b"/>
                      <a:r>
                        <a:rPr lang="en-US" sz="1100" b="0" i="0" u="none" strike="noStrike" dirty="0">
                          <a:solidFill>
                            <a:srgbClr val="000000"/>
                          </a:solidFill>
                          <a:latin typeface="Calibri"/>
                        </a:rPr>
                        <a:t>Students plan alcohol education and prevent (Greeks Advocating Mature Management of Alcohol)</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pPr algn="l" fontAlgn="b"/>
                      <a:endParaRPr lang="en-US" sz="1100" b="0" i="0" u="none" strike="noStrike" dirty="0">
                        <a:solidFill>
                          <a:srgbClr val="000000"/>
                        </a:solidFill>
                        <a:latin typeface="Calibri"/>
                      </a:endParaRPr>
                    </a:p>
                  </a:txBody>
                  <a:tcPr marL="0" marR="0" marT="0" marB="0" anchor="ctr"/>
                </a:tc>
              </a:tr>
              <a:tr h="370840">
                <a:tc>
                  <a:txBody>
                    <a:bodyPr/>
                    <a:lstStyle/>
                    <a:p>
                      <a:pPr algn="l" fontAlgn="b"/>
                      <a:r>
                        <a:rPr lang="en-US" sz="1100" b="0" i="0" u="none" strike="noStrike" dirty="0">
                          <a:solidFill>
                            <a:srgbClr val="000000"/>
                          </a:solidFill>
                          <a:latin typeface="Calibri"/>
                        </a:rPr>
                        <a:t>Faculty include high risk alcohol in class curriculum</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pPr algn="l" fontAlgn="b"/>
                      <a:endParaRPr lang="en-US" sz="1100" b="0" i="0" u="none" strike="noStrike" dirty="0">
                        <a:solidFill>
                          <a:srgbClr val="000000"/>
                        </a:solidFill>
                        <a:latin typeface="Calibri"/>
                      </a:endParaRPr>
                    </a:p>
                  </a:txBody>
                  <a:tcPr marL="0" marR="0" marT="0" marB="0" anchor="ctr"/>
                </a:tc>
              </a:tr>
              <a:tr h="370840">
                <a:tc>
                  <a:txBody>
                    <a:bodyPr/>
                    <a:lstStyle/>
                    <a:p>
                      <a:pPr algn="l" fontAlgn="b"/>
                      <a:r>
                        <a:rPr lang="en-US" sz="1100" b="0" i="0" u="none" strike="noStrike">
                          <a:solidFill>
                            <a:srgbClr val="000000"/>
                          </a:solidFill>
                          <a:latin typeface="Calibri"/>
                        </a:rPr>
                        <a:t>Work with alumni on off campus social events</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pPr algn="l" fontAlgn="b"/>
                      <a:endParaRPr lang="en-US" sz="1100" b="0" i="0" u="none" strike="noStrike" dirty="0">
                        <a:solidFill>
                          <a:srgbClr val="000000"/>
                        </a:solidFill>
                        <a:latin typeface="Calibri"/>
                      </a:endParaRPr>
                    </a:p>
                  </a:txBody>
                  <a:tcPr marL="0" marR="0" marT="0" marB="0" anchor="ctr"/>
                </a:tc>
              </a:tr>
              <a:tr h="370840">
                <a:tc>
                  <a:txBody>
                    <a:bodyPr/>
                    <a:lstStyle/>
                    <a:p>
                      <a:pPr algn="l" fontAlgn="b"/>
                      <a:r>
                        <a:rPr lang="en-US" sz="1100" b="0" i="0" u="none" strike="noStrike">
                          <a:solidFill>
                            <a:srgbClr val="000000"/>
                          </a:solidFill>
                          <a:latin typeface="Calibri"/>
                        </a:rPr>
                        <a:t>Hazing prevention conferences and campuswide Tip Line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pPr algn="l" fontAlgn="b"/>
                      <a:endParaRPr lang="en-US" sz="1100" b="0" i="0" u="none" strike="noStrike" dirty="0">
                        <a:solidFill>
                          <a:srgbClr val="000000"/>
                        </a:solidFill>
                        <a:latin typeface="Calibri"/>
                      </a:endParaRPr>
                    </a:p>
                  </a:txBody>
                  <a:tcPr marL="0" marR="0" marT="0" marB="0" anchor="ctr"/>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Create IFC and Panhellenic Judicial Boards</a:t>
                      </a: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pPr algn="l" fontAlgn="b"/>
                      <a:endParaRPr lang="en-US" sz="1100" b="0" i="0" u="none" strike="noStrike" dirty="0">
                        <a:solidFill>
                          <a:srgbClr val="000000"/>
                        </a:solidFill>
                        <a:latin typeface="Calibri"/>
                      </a:endParaRPr>
                    </a:p>
                  </a:txBody>
                  <a:tcPr marL="0" marR="0" marT="0" marB="0" anchor="ctr"/>
                </a:tc>
              </a:tr>
            </a:tbl>
          </a:graphicData>
        </a:graphic>
      </p:graphicFrame>
      <p:sp>
        <p:nvSpPr>
          <p:cNvPr id="9" name="Oval 8"/>
          <p:cNvSpPr/>
          <p:nvPr/>
        </p:nvSpPr>
        <p:spPr>
          <a:xfrm>
            <a:off x="3352800" y="2281923"/>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52800" y="2644635"/>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498447" y="2272779"/>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8" name="Oval 17"/>
          <p:cNvSpPr/>
          <p:nvPr/>
        </p:nvSpPr>
        <p:spPr>
          <a:xfrm>
            <a:off x="7498447" y="2635491"/>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Did anything preventing action occur over the past year? </a:t>
            </a:r>
          </a:p>
        </p:txBody>
      </p:sp>
      <p:sp>
        <p:nvSpPr>
          <p:cNvPr id="28" name="Oval 27"/>
          <p:cNvSpPr/>
          <p:nvPr/>
        </p:nvSpPr>
        <p:spPr>
          <a:xfrm>
            <a:off x="3352800" y="303514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352800" y="3379571"/>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501128" y="341614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501128" y="303514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352800" y="3776031"/>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7501128" y="3776031"/>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7496170" y="5750070"/>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352800" y="5747022"/>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352800" y="4606887"/>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352800" y="4987887"/>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352800" y="5368887"/>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496170" y="460688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496170" y="498788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7496170" y="5368887"/>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352800" y="422015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496170" y="4165294"/>
            <a:ext cx="304800" cy="3048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910039"/>
                </a:solidFill>
              </a:rPr>
              <a:t>Previously Implemented</a:t>
            </a:r>
            <a:endParaRPr lang="en-US" dirty="0">
              <a:solidFill>
                <a:srgbClr val="910039"/>
              </a:solidFill>
            </a:endParaRPr>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Short Name</a:t>
                      </a:r>
                      <a:endParaRPr lang="en-US" dirty="0"/>
                    </a:p>
                  </a:txBody>
                  <a:tcPr anchor="ctr"/>
                </a:tc>
                <a:tc>
                  <a:txBody>
                    <a:bodyPr/>
                    <a:lstStyle/>
                    <a:p>
                      <a:pPr algn="ctr"/>
                      <a:r>
                        <a:rPr lang="en-US" dirty="0" smtClean="0"/>
                        <a:t>Board Action</a:t>
                      </a:r>
                      <a:endParaRPr lang="en-US" dirty="0"/>
                    </a:p>
                  </a:txBody>
                  <a:tcPr anchor="ctr"/>
                </a:tc>
                <a:tc>
                  <a:txBody>
                    <a:bodyPr/>
                    <a:lstStyle/>
                    <a:p>
                      <a:pPr algn="ctr"/>
                      <a:r>
                        <a:rPr lang="en-US" dirty="0" err="1" smtClean="0"/>
                        <a:t>BoT</a:t>
                      </a:r>
                      <a:r>
                        <a:rPr lang="en-US" dirty="0" smtClean="0"/>
                        <a:t> Action Date</a:t>
                      </a:r>
                      <a:endParaRPr lang="en-US" dirty="0"/>
                    </a:p>
                  </a:txBody>
                  <a:tcPr anchor="ctr"/>
                </a:tc>
                <a:tc>
                  <a:txBody>
                    <a:bodyPr/>
                    <a:lstStyle/>
                    <a:p>
                      <a:pPr algn="ctr"/>
                      <a:r>
                        <a:rPr lang="en-US" dirty="0" smtClean="0"/>
                        <a:t>Administration  &amp; Faculty Action</a:t>
                      </a:r>
                      <a:endParaRPr lang="en-US" dirty="0"/>
                    </a:p>
                  </a:txBody>
                  <a:tcPr anchor="ctr"/>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Balanced perspective on website</a:t>
                      </a:r>
                    </a:p>
                    <a:p>
                      <a:pPr algn="l" fontAlgn="b"/>
                      <a:endParaRPr lang="en-US" sz="1100" b="0" i="0" u="none" strike="noStrike" dirty="0">
                        <a:solidFill>
                          <a:srgbClr val="000000"/>
                        </a:solidFill>
                        <a:latin typeface="Calibri"/>
                      </a:endParaRP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Adopt </a:t>
                      </a:r>
                      <a:r>
                        <a:rPr lang="en-US" sz="1100" b="0" i="1" u="none" strike="noStrike" dirty="0" smtClean="0">
                          <a:solidFill>
                            <a:srgbClr val="000000"/>
                          </a:solidFill>
                          <a:latin typeface="+mn-lt"/>
                        </a:rPr>
                        <a:t>Outside the Classroom</a:t>
                      </a:r>
                      <a:endParaRPr lang="en-US" sz="1100" b="0" i="0" u="none" strike="noStrike" dirty="0" smtClean="0">
                        <a:solidFill>
                          <a:srgbClr val="000000"/>
                        </a:solidFill>
                        <a:latin typeface="+mn-lt"/>
                      </a:endParaRPr>
                    </a:p>
                    <a:p>
                      <a:pPr algn="l" fontAlgn="b"/>
                      <a:endParaRPr lang="en-US" sz="1100" b="0" i="0" u="none" strike="noStrike" dirty="0">
                        <a:solidFill>
                          <a:srgbClr val="000000"/>
                        </a:solidFill>
                        <a:latin typeface="Calibri"/>
                      </a:endParaRPr>
                    </a:p>
                  </a:txBody>
                  <a:tcPr marL="0" marR="0" marT="0" marB="0" anchor="ctr"/>
                </a:tc>
                <a:tc>
                  <a:txBody>
                    <a:bodyPr/>
                    <a:lstStyle/>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10/22/2011</a:t>
                      </a:r>
                    </a:p>
                  </a:txBody>
                  <a:tcPr anchor="ctr"/>
                </a:tc>
                <a:tc>
                  <a:txBody>
                    <a:bodyPr/>
                    <a:lstStyle/>
                    <a:p>
                      <a:endParaRPr lang="en-US" dirty="0"/>
                    </a:p>
                  </a:txBody>
                  <a:tcPr anchor="ctr"/>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Separate Director of FS Life from adjudicating conduct</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r h="370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Oversight Committee</a:t>
                      </a:r>
                    </a:p>
                  </a:txBody>
                  <a:tcPr marL="0" marR="0" marT="0" marB="0" anchor="ctr"/>
                </a:tc>
                <a:tc>
                  <a:txBody>
                    <a:bodyPr/>
                    <a:lstStyle/>
                    <a:p>
                      <a:endParaRPr lang="en-US" dirty="0"/>
                    </a:p>
                  </a:txBody>
                  <a:tcPr anchor="ctr"/>
                </a:tc>
                <a:tc>
                  <a:txBody>
                    <a:bodyPr/>
                    <a:lstStyle/>
                    <a:p>
                      <a:pPr algn="ctr"/>
                      <a:r>
                        <a:rPr lang="en-US" dirty="0" smtClean="0"/>
                        <a:t>10/22/2011</a:t>
                      </a:r>
                      <a:endParaRPr lang="en-US" dirty="0"/>
                    </a:p>
                  </a:txBody>
                  <a:tcPr anchor="ctr"/>
                </a:tc>
                <a:tc>
                  <a:txBody>
                    <a:bodyPr/>
                    <a:lstStyle/>
                    <a:p>
                      <a:endParaRPr lang="en-US" dirty="0"/>
                    </a:p>
                  </a:txBody>
                  <a:tcPr anchor="ctr"/>
                </a:tc>
              </a:tr>
            </a:tbl>
          </a:graphicData>
        </a:graphic>
      </p:graphicFrame>
      <p:sp>
        <p:nvSpPr>
          <p:cNvPr id="5" name="Oval 4"/>
          <p:cNvSpPr/>
          <p:nvPr/>
        </p:nvSpPr>
        <p:spPr>
          <a:xfrm>
            <a:off x="3346373"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46373" y="3014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46373" y="3395472"/>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98447" y="263956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6" name="Oval 15"/>
          <p:cNvSpPr/>
          <p:nvPr/>
        </p:nvSpPr>
        <p:spPr>
          <a:xfrm>
            <a:off x="7498447" y="300228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7" name="Oval 26"/>
          <p:cNvSpPr/>
          <p:nvPr/>
        </p:nvSpPr>
        <p:spPr>
          <a:xfrm>
            <a:off x="7498447" y="2286000"/>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9"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On track for continued implementation </a:t>
            </a:r>
            <a:r>
              <a:rPr lang="en-US" sz="2000" smtClean="0">
                <a:solidFill>
                  <a:schemeClr val="bg1"/>
                </a:solidFill>
                <a:latin typeface="Arial" pitchFamily="34" charset="0"/>
                <a:cs typeface="Arial" pitchFamily="34" charset="0"/>
              </a:rPr>
              <a:t>and success!</a:t>
            </a:r>
            <a:endParaRPr lang="en-US" sz="2000" dirty="0" smtClean="0">
              <a:solidFill>
                <a:schemeClr val="bg1"/>
              </a:solidFill>
              <a:latin typeface="Arial" pitchFamily="34" charset="0"/>
              <a:cs typeface="Arial" pitchFamily="34" charset="0"/>
            </a:endParaRPr>
          </a:p>
        </p:txBody>
      </p:sp>
      <p:sp>
        <p:nvSpPr>
          <p:cNvPr id="32" name="Oval 31"/>
          <p:cNvSpPr/>
          <p:nvPr/>
        </p:nvSpPr>
        <p:spPr>
          <a:xfrm>
            <a:off x="7498447" y="3386328"/>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Oval 27"/>
          <p:cNvSpPr/>
          <p:nvPr/>
        </p:nvSpPr>
        <p:spPr>
          <a:xfrm>
            <a:off x="3346373" y="2649079"/>
            <a:ext cx="304800" cy="3048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10039"/>
                </a:solidFill>
              </a:rPr>
              <a:t>Summary</a:t>
            </a:r>
            <a:endParaRPr lang="en-US" dirty="0">
              <a:solidFill>
                <a:srgbClr val="910039"/>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Of the recommendations, members of the Administration and Faculty have:</a:t>
            </a:r>
          </a:p>
          <a:p>
            <a:r>
              <a:rPr lang="en-US" dirty="0" smtClean="0"/>
              <a:t>11 – Implemented</a:t>
            </a:r>
          </a:p>
          <a:p>
            <a:r>
              <a:rPr lang="en-US" dirty="0" smtClean="0"/>
              <a:t>15 – No public action/progress</a:t>
            </a:r>
          </a:p>
          <a:p>
            <a:r>
              <a:rPr lang="en-US" dirty="0" smtClean="0"/>
              <a:t>5 – Opposed (directly and indirectly)</a:t>
            </a:r>
          </a:p>
          <a:p>
            <a:pPr>
              <a:buNone/>
            </a:pPr>
            <a:r>
              <a:rPr lang="en-US" dirty="0" smtClean="0"/>
              <a:t>More than 10 have seen significant improvement</a:t>
            </a:r>
          </a:p>
          <a:p>
            <a:pPr>
              <a:buNone/>
            </a:pPr>
            <a:r>
              <a:rPr lang="en-US" dirty="0" smtClean="0"/>
              <a:t>Appears to have been a realignment in the past 6 months trending towards the positive but there are still vestiges that run counter to best practices</a:t>
            </a:r>
          </a:p>
        </p:txBody>
      </p:sp>
      <p:sp>
        <p:nvSpPr>
          <p:cNvPr id="4" name="Text Box 11"/>
          <p:cNvSpPr txBox="1">
            <a:spLocks noChangeArrowheads="1"/>
          </p:cNvSpPr>
          <p:nvPr/>
        </p:nvSpPr>
        <p:spPr bwMode="auto">
          <a:xfrm>
            <a:off x="381000" y="6324600"/>
            <a:ext cx="8342313" cy="418576"/>
          </a:xfrm>
          <a:prstGeom prst="rect">
            <a:avLst/>
          </a:prstGeom>
          <a:solidFill>
            <a:srgbClr val="910039"/>
          </a:solidFill>
          <a:ln w="9525" algn="ctr">
            <a:noFill/>
            <a:miter lim="800000"/>
            <a:headEnd/>
            <a:tailEnd/>
          </a:ln>
        </p:spPr>
        <p:txBody>
          <a:bodyPr wrap="square" bIns="64008" anchor="b" anchorCtr="0">
            <a:spAutoFit/>
          </a:bodyPr>
          <a:lstStyle/>
          <a:p>
            <a:pPr algn="ctr" defTabSz="865188"/>
            <a:r>
              <a:rPr lang="en-US" sz="2000" dirty="0" smtClean="0">
                <a:solidFill>
                  <a:schemeClr val="bg1"/>
                </a:solidFill>
                <a:latin typeface="Arial" pitchFamily="34" charset="0"/>
                <a:cs typeface="Arial" pitchFamily="34" charset="0"/>
              </a:rPr>
              <a:t>What is your takeaway?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3391</Words>
  <Application>Microsoft Office PowerPoint</Application>
  <PresentationFormat>On-screen Show (4:3)</PresentationFormat>
  <Paragraphs>355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Summary of Greek Life Actions</vt:lpstr>
      <vt:lpstr>Introduction</vt:lpstr>
      <vt:lpstr>Formatting Note</vt:lpstr>
      <vt:lpstr>Key</vt:lpstr>
      <vt:lpstr>On Track: Upward Trending Changes</vt:lpstr>
      <vt:lpstr>Significant Roadblocks &amp; Backslide</vt:lpstr>
      <vt:lpstr>No Significant Action or Progress</vt:lpstr>
      <vt:lpstr>Previously Implemented</vt:lpstr>
      <vt:lpstr>Summary</vt:lpstr>
      <vt:lpstr>These documents created and maintained by Michael De Lisi ‘03 for the alumni and student leadership of Delta Kappa Epsilon </vt:lpstr>
      <vt:lpstr>Backup Slides</vt:lpstr>
      <vt:lpstr>Improving Relationships between the College and the Greek Community</vt:lpstr>
      <vt:lpstr>The Greek Community as a Center for Academic Excellence and Innovation</vt:lpstr>
      <vt:lpstr>Supporting a Diverse, Inclusive, and Welcoming Greek Community</vt:lpstr>
      <vt:lpstr>Well-Being in the Greek Community</vt:lpstr>
      <vt:lpstr>College Recognition and Assessment of Greek Organizations</vt:lpstr>
    </vt:vector>
  </TitlesOfParts>
  <Company>Northrop Grumman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Greek Life Actions</dc:title>
  <dc:creator>Michael De Lisi</dc:creator>
  <cp:lastModifiedBy>Michael De Lisi</cp:lastModifiedBy>
  <cp:revision>107</cp:revision>
  <dcterms:created xsi:type="dcterms:W3CDTF">2012-07-09T14:26:51Z</dcterms:created>
  <dcterms:modified xsi:type="dcterms:W3CDTF">2013-03-11T12:45:31Z</dcterms:modified>
</cp:coreProperties>
</file>