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64" r:id="rId3"/>
    <p:sldId id="269" r:id="rId4"/>
    <p:sldId id="263" r:id="rId5"/>
    <p:sldId id="270" r:id="rId6"/>
    <p:sldId id="276" r:id="rId7"/>
    <p:sldId id="277" r:id="rId8"/>
    <p:sldId id="278" r:id="rId9"/>
    <p:sldId id="258" r:id="rId10"/>
    <p:sldId id="267" r:id="rId11"/>
    <p:sldId id="279" r:id="rId12"/>
    <p:sldId id="271" r:id="rId13"/>
    <p:sldId id="272" r:id="rId14"/>
    <p:sldId id="273" r:id="rId15"/>
    <p:sldId id="274" r:id="rId16"/>
    <p:sldId id="275"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chael De Lisi" initials="msd"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1003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51" autoAdjust="0"/>
    <p:restoredTop sz="77168" autoAdjust="0"/>
  </p:normalViewPr>
  <p:slideViewPr>
    <p:cSldViewPr snapToGrid="0">
      <p:cViewPr varScale="1">
        <p:scale>
          <a:sx n="86" d="100"/>
          <a:sy n="86" d="100"/>
        </p:scale>
        <p:origin x="-1662"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9BEA7A-F140-4AA1-B3D7-465F30470409}" type="datetimeFigureOut">
              <a:rPr lang="en-US" smtClean="0"/>
              <a:pPr/>
              <a:t>3/11/2013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28DD6E-E931-43A0-8DDB-DC7AC216A5C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solidFill>
                  <a:srgbClr val="910039"/>
                </a:solidFill>
                <a:effectLst>
                  <a:outerShdw blurRad="38100" dist="38100" dir="2700000" algn="tl">
                    <a:srgbClr val="000000">
                      <a:alpha val="43137"/>
                    </a:srgbClr>
                  </a:outerShdw>
                </a:effectLst>
              </a:rPr>
              <a:t>This is a document used by DKE chapter leadership capturing observations of the progress towards fulfilling the Board of Trustees’ directive for the Greek community to ensure the continued success of Greek community at Lafayette College, DKE’s alignment with the strategic direction of the College, DKE’s compliance with current policy, and the enhancement of the overall health of the fraternity and sorority community.</a:t>
            </a:r>
          </a:p>
          <a:p>
            <a:endParaRPr lang="en-US" dirty="0" smtClean="0">
              <a:solidFill>
                <a:srgbClr val="910039"/>
              </a:solidFill>
              <a:effectLst>
                <a:outerShdw blurRad="38100" dist="38100" dir="2700000" algn="tl">
                  <a:srgbClr val="000000">
                    <a:alpha val="43137"/>
                  </a:srgbClr>
                </a:outerShdw>
              </a:effectLst>
            </a:endParaRPr>
          </a:p>
          <a:p>
            <a:r>
              <a:rPr lang="en-US" dirty="0" smtClean="0">
                <a:solidFill>
                  <a:srgbClr val="910039"/>
                </a:solidFill>
                <a:effectLst>
                  <a:outerShdw blurRad="38100" dist="38100" dir="2700000" algn="tl">
                    <a:srgbClr val="000000">
                      <a:alpha val="43137"/>
                    </a:srgbClr>
                  </a:outerShdw>
                </a:effectLst>
              </a:rPr>
              <a:t>Chapter leaders are expected</a:t>
            </a:r>
            <a:r>
              <a:rPr lang="en-US" baseline="0" dirty="0" smtClean="0">
                <a:solidFill>
                  <a:srgbClr val="910039"/>
                </a:solidFill>
                <a:effectLst>
                  <a:outerShdw blurRad="38100" dist="38100" dir="2700000" algn="tl">
                    <a:srgbClr val="000000">
                      <a:alpha val="43137"/>
                    </a:srgbClr>
                  </a:outerShdw>
                </a:effectLst>
              </a:rPr>
              <a:t> to correct any mistakes in a timely fashion by submitting input to michael.s.delisi@gmail.com.</a:t>
            </a:r>
            <a:endParaRPr lang="en-US" dirty="0"/>
          </a:p>
        </p:txBody>
      </p:sp>
      <p:sp>
        <p:nvSpPr>
          <p:cNvPr id="4" name="Slide Number Placeholder 3"/>
          <p:cNvSpPr>
            <a:spLocks noGrp="1"/>
          </p:cNvSpPr>
          <p:nvPr>
            <p:ph type="sldNum" sz="quarter" idx="10"/>
          </p:nvPr>
        </p:nvSpPr>
        <p:spPr/>
        <p:txBody>
          <a:bodyPr/>
          <a:lstStyle/>
          <a:p>
            <a:fld id="{0128DD6E-E931-43A0-8DDB-DC7AC216A5C6}"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Last updated March 2013</a:t>
            </a:r>
          </a:p>
          <a:p>
            <a:endParaRPr lang="en-US" dirty="0" smtClean="0"/>
          </a:p>
          <a:p>
            <a:r>
              <a:rPr lang="en-US" dirty="0" smtClean="0"/>
              <a:t>If you notice any changes,</a:t>
            </a:r>
            <a:r>
              <a:rPr lang="en-US" baseline="0" dirty="0" smtClean="0"/>
              <a:t> think we have something wrong, missed something, or have a general concern about the status of any item in this document, contact Michael De </a:t>
            </a:r>
            <a:r>
              <a:rPr lang="en-US" baseline="0" dirty="0" err="1" smtClean="0"/>
              <a:t>Lisi</a:t>
            </a:r>
            <a:r>
              <a:rPr lang="en-US" baseline="0" dirty="0" smtClean="0"/>
              <a:t> at michael.s.delisi@gmail.com</a:t>
            </a:r>
          </a:p>
          <a:p>
            <a:endParaRPr lang="en-US" baseline="0" dirty="0" smtClean="0"/>
          </a:p>
          <a:p>
            <a:r>
              <a:rPr lang="en-US" baseline="0" dirty="0" smtClean="0"/>
              <a:t>We are encouraged by the progress this academic year towards implementing the Board’s direction. We are now halfway through the Board’s timetable. If there any updates, notify Michael immediately because time is of the essence.</a:t>
            </a:r>
            <a:endParaRPr lang="en-US" dirty="0"/>
          </a:p>
        </p:txBody>
      </p:sp>
      <p:sp>
        <p:nvSpPr>
          <p:cNvPr id="4" name="Slide Number Placeholder 3"/>
          <p:cNvSpPr>
            <a:spLocks noGrp="1"/>
          </p:cNvSpPr>
          <p:nvPr>
            <p:ph type="sldNum" sz="quarter" idx="10"/>
          </p:nvPr>
        </p:nvSpPr>
        <p:spPr/>
        <p:txBody>
          <a:bodyPr/>
          <a:lstStyle/>
          <a:p>
            <a:fld id="{0128DD6E-E931-43A0-8DDB-DC7AC216A5C6}"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b="0" i="0" u="none" strike="noStrike" kern="1200" dirty="0" smtClean="0">
                <a:solidFill>
                  <a:schemeClr val="tx1"/>
                </a:solidFill>
                <a:latin typeface="+mn-lt"/>
                <a:ea typeface="+mn-ea"/>
                <a:cs typeface="+mn-cs"/>
              </a:rPr>
              <a:t>Reliant upon heroes, trending towards a culture of cooperation. Alumni association and alumni affairs representatives working with AISB. VP</a:t>
            </a:r>
            <a:r>
              <a:rPr lang="en-US" sz="1200" b="0" i="0" u="none" strike="noStrike" kern="1200" baseline="0" dirty="0" smtClean="0">
                <a:solidFill>
                  <a:schemeClr val="tx1"/>
                </a:solidFill>
                <a:latin typeface="+mn-lt"/>
                <a:ea typeface="+mn-ea"/>
                <a:cs typeface="+mn-cs"/>
              </a:rPr>
              <a:t> of Campus Life attends and participates in FS Drive-Ins with advisory team. Support for engaging the alumnae taking active roles in AISB.</a:t>
            </a:r>
            <a:endParaRPr lang="en-US" sz="1200" b="0" i="0" u="none" strike="noStrike" kern="1200" dirty="0" smtClean="0">
              <a:solidFill>
                <a:schemeClr val="tx1"/>
              </a:solidFill>
              <a:latin typeface="+mn-lt"/>
              <a:ea typeface="+mn-ea"/>
              <a:cs typeface="+mn-cs"/>
            </a:endParaRPr>
          </a:p>
          <a:p>
            <a:endParaRPr lang="en-US" sz="1200" b="0" i="0" u="none" strike="noStrike" kern="120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VTHs improved communication within the Lafayette Community. Communication within alumni community improved greatly, and the message have reached faculty and general public.</a:t>
            </a:r>
            <a:r>
              <a:rPr lang="en-US" dirty="0" smtClean="0"/>
              <a:t> E-mail messages to the community about information. However, </a:t>
            </a:r>
            <a:r>
              <a:rPr lang="en-US" sz="1200" b="0" i="0" u="none" strike="noStrike" kern="1200" dirty="0" smtClean="0">
                <a:solidFill>
                  <a:schemeClr val="tx1"/>
                </a:solidFill>
                <a:latin typeface="+mn-lt"/>
                <a:ea typeface="+mn-ea"/>
                <a:cs typeface="+mn-cs"/>
              </a:rPr>
              <a:t>Greek Life websites are difficult to find in comparison to peer institutions. </a:t>
            </a:r>
            <a:endParaRPr lang="en-US" dirty="0" smtClean="0"/>
          </a:p>
          <a:p>
            <a:endParaRPr lang="en-US" sz="1200" b="0" i="0" u="none" strike="noStrike" kern="120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Director of FS Life integrated website into rest of College communications. </a:t>
            </a:r>
            <a:r>
              <a:rPr lang="en-US" sz="1200" b="0" i="0" u="none" strike="noStrike" kern="1200" baseline="0" dirty="0" smtClean="0">
                <a:solidFill>
                  <a:schemeClr val="tx1"/>
                </a:solidFill>
                <a:latin typeface="+mn-lt"/>
                <a:ea typeface="+mn-ea"/>
                <a:cs typeface="+mn-cs"/>
              </a:rPr>
              <a:t>Updates from IAGGL now include the information presented about the FS community to the Board of Trustees. </a:t>
            </a:r>
            <a:r>
              <a:rPr lang="en-US" sz="1200" b="0" i="0" u="none" strike="noStrike" kern="1200" dirty="0" smtClean="0">
                <a:solidFill>
                  <a:schemeClr val="tx1"/>
                </a:solidFill>
                <a:latin typeface="+mn-lt"/>
                <a:ea typeface="+mn-ea"/>
                <a:cs typeface="+mn-cs"/>
              </a:rPr>
              <a:t>ITS gave AISB website. Greek Life websites are difficult to find in comparison to peer institutions and take too many clicks to find from the homepage.</a:t>
            </a:r>
            <a:r>
              <a:rPr lang="en-US" sz="1200" b="0" i="0" u="none" strike="noStrike" kern="1200" baseline="0" dirty="0" smtClean="0">
                <a:solidFill>
                  <a:schemeClr val="tx1"/>
                </a:solidFill>
                <a:latin typeface="+mn-lt"/>
                <a:ea typeface="+mn-ea"/>
                <a:cs typeface="+mn-cs"/>
              </a:rPr>
              <a:t> </a:t>
            </a:r>
            <a:endParaRPr lang="en-US" dirty="0" smtClean="0"/>
          </a:p>
          <a:p>
            <a:endParaRPr lang="en-US" sz="1200" b="0" i="0" u="none" strike="noStrike" kern="120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Reversion to</a:t>
            </a:r>
            <a:r>
              <a:rPr lang="en-US" sz="1200" b="0" i="0" u="none" strike="noStrike" kern="1200" baseline="0" dirty="0" smtClean="0">
                <a:solidFill>
                  <a:schemeClr val="tx1"/>
                </a:solidFill>
                <a:latin typeface="+mn-lt"/>
                <a:ea typeface="+mn-ea"/>
                <a:cs typeface="+mn-cs"/>
              </a:rPr>
              <a:t> engaging the nationals in a positive way. Invites NIC and other experts in the field to engage with students. Repairing the relationships.</a:t>
            </a:r>
            <a:endParaRPr lang="en-US" dirty="0" smtClean="0"/>
          </a:p>
          <a:p>
            <a:endParaRPr lang="en-US" sz="1200" b="0" i="0" u="none" strike="noStrike" kern="120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Students involve their parents. Individual chapters engage parents of students. </a:t>
            </a:r>
          </a:p>
          <a:p>
            <a:endParaRPr lang="en-US" sz="1200" b="0" i="0" u="none" strike="noStrike" kern="120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Director of FS life hosts advisory team drive-ins. </a:t>
            </a:r>
            <a:r>
              <a:rPr lang="en-US" dirty="0" smtClean="0"/>
              <a:t>Alumni Relations provides logistic support for advisors to meet on campus with College resources and support.</a:t>
            </a:r>
            <a:r>
              <a:rPr lang="en-US" sz="1200" b="0" i="0" u="none" strike="noStrike" kern="1200" dirty="0" smtClean="0">
                <a:solidFill>
                  <a:schemeClr val="tx1"/>
                </a:solidFill>
                <a:latin typeface="+mn-lt"/>
                <a:ea typeface="+mn-ea"/>
                <a:cs typeface="+mn-cs"/>
              </a:rPr>
              <a:t> Otherwise, reliant upon heroes. Some chapters engaged but there</a:t>
            </a:r>
            <a:r>
              <a:rPr lang="en-US" sz="1200" b="0" i="0" u="none" strike="noStrike" kern="1200" baseline="0" dirty="0" smtClean="0">
                <a:solidFill>
                  <a:schemeClr val="tx1"/>
                </a:solidFill>
                <a:latin typeface="+mn-lt"/>
                <a:ea typeface="+mn-ea"/>
                <a:cs typeface="+mn-cs"/>
              </a:rPr>
              <a:t> are no College standards in advisor training</a:t>
            </a:r>
            <a:r>
              <a:rPr lang="en-US" sz="1200" b="0" i="0" u="none" strike="noStrike" kern="1200" dirty="0" smtClean="0">
                <a:solidFill>
                  <a:schemeClr val="tx1"/>
                </a:solidFill>
                <a:latin typeface="+mn-lt"/>
                <a:ea typeface="+mn-ea"/>
                <a:cs typeface="+mn-cs"/>
              </a:rPr>
              <a:t>.</a:t>
            </a:r>
            <a:r>
              <a:rPr lang="en-US" dirty="0" smtClean="0"/>
              <a:t> </a:t>
            </a:r>
          </a:p>
          <a:p>
            <a:endParaRPr lang="en-US" sz="1200" b="0" i="0" u="none" strike="noStrike" kern="120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Director</a:t>
            </a:r>
            <a:r>
              <a:rPr lang="en-US" sz="1200" b="0" i="0" u="none" strike="noStrike" kern="1200" baseline="0" dirty="0" smtClean="0">
                <a:solidFill>
                  <a:schemeClr val="tx1"/>
                </a:solidFill>
                <a:latin typeface="+mn-lt"/>
                <a:ea typeface="+mn-ea"/>
                <a:cs typeface="+mn-cs"/>
              </a:rPr>
              <a:t> of FS Life is now a direct report to VP of Campus Life. Additional staff (interns) planned for addition in Summer 2013 and possibly 2013-2014 academic year. Encouraging individual FS chapters to apply for funding via student life programming and student government.</a:t>
            </a:r>
            <a:endParaRPr lang="en-US" dirty="0"/>
          </a:p>
        </p:txBody>
      </p:sp>
      <p:sp>
        <p:nvSpPr>
          <p:cNvPr id="4" name="Slide Number Placeholder 3"/>
          <p:cNvSpPr>
            <a:spLocks noGrp="1"/>
          </p:cNvSpPr>
          <p:nvPr>
            <p:ph type="sldNum" sz="quarter" idx="10"/>
          </p:nvPr>
        </p:nvSpPr>
        <p:spPr/>
        <p:txBody>
          <a:bodyPr/>
          <a:lstStyle/>
          <a:p>
            <a:fld id="{0128DD6E-E931-43A0-8DDB-DC7AC216A5C6}"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u="none" strike="noStrike" kern="1200" dirty="0" smtClean="0">
                <a:solidFill>
                  <a:schemeClr val="tx1"/>
                </a:solidFill>
                <a:latin typeface="+mn-lt"/>
                <a:ea typeface="+mn-ea"/>
                <a:cs typeface="+mn-cs"/>
              </a:rPr>
              <a:t>No comments on Tech Clinic</a:t>
            </a:r>
          </a:p>
          <a:p>
            <a:endParaRPr lang="en-US" sz="1200" b="0" i="0" u="none" strike="noStrike" kern="120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Administration comments to the student newspaper indicate faculty are so opposed to integrating academics with the Greek community that they view academic use of chapter houses as coercion that cannot be supported.</a:t>
            </a:r>
            <a:r>
              <a:rPr lang="en-US" dirty="0" smtClean="0"/>
              <a:t> </a:t>
            </a:r>
          </a:p>
          <a:p>
            <a:endParaRPr lang="en-US" sz="1200" b="0" i="0" u="none" strike="noStrike" kern="120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Transition to FS</a:t>
            </a:r>
            <a:r>
              <a:rPr lang="en-US" sz="1200" b="0" i="0" u="none" strike="noStrike" kern="1200" baseline="0" dirty="0" smtClean="0">
                <a:solidFill>
                  <a:schemeClr val="tx1"/>
                </a:solidFill>
                <a:latin typeface="+mn-lt"/>
                <a:ea typeface="+mn-ea"/>
                <a:cs typeface="+mn-cs"/>
              </a:rPr>
              <a:t> Excellence Review and Recognition Program. This may be too ambitious a program without additional resources.</a:t>
            </a:r>
            <a:endParaRPr lang="en-US" dirty="0" smtClean="0"/>
          </a:p>
          <a:p>
            <a:endParaRPr lang="en-US" sz="1200" b="0" i="0" u="none" strike="noStrike" kern="120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No faculty incentives in place for engaging with our student groups. Students observe active disengagement in junior faculty who initially express interest. Students and administrators believe junior faculty fear professional retaliation if they support fraternities or sororities.</a:t>
            </a:r>
            <a:r>
              <a:rPr lang="en-US" dirty="0" smtClean="0"/>
              <a:t> </a:t>
            </a:r>
            <a:endParaRPr lang="en-US" dirty="0"/>
          </a:p>
        </p:txBody>
      </p:sp>
      <p:sp>
        <p:nvSpPr>
          <p:cNvPr id="4" name="Slide Number Placeholder 3"/>
          <p:cNvSpPr>
            <a:spLocks noGrp="1"/>
          </p:cNvSpPr>
          <p:nvPr>
            <p:ph type="sldNum" sz="quarter" idx="10"/>
          </p:nvPr>
        </p:nvSpPr>
        <p:spPr/>
        <p:txBody>
          <a:bodyPr/>
          <a:lstStyle/>
          <a:p>
            <a:fld id="{0128DD6E-E931-43A0-8DDB-DC7AC216A5C6}"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b="0" i="0" u="none" strike="noStrike" kern="1200" dirty="0" smtClean="0">
                <a:solidFill>
                  <a:schemeClr val="tx1"/>
                </a:solidFill>
                <a:latin typeface="+mn-lt"/>
                <a:ea typeface="+mn-ea"/>
                <a:cs typeface="+mn-cs"/>
              </a:rPr>
              <a:t>Director working with students to clearly communicate and publish membership standards via Lafayette's website.</a:t>
            </a:r>
            <a:r>
              <a:rPr lang="en-US" dirty="0" smtClean="0"/>
              <a:t> </a:t>
            </a:r>
          </a:p>
          <a:p>
            <a:endParaRPr lang="en-US" sz="1200" b="0" i="0" u="none" strike="noStrike" kern="120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College restricts new member education periods counter to the guidelines of nationals. College restricts new membership eligibility counter to NIC and national guidelines</a:t>
            </a:r>
            <a:r>
              <a:rPr lang="en-US" dirty="0" smtClean="0"/>
              <a:t> </a:t>
            </a:r>
          </a:p>
          <a:p>
            <a:endParaRPr lang="en-US" sz="1200" b="0" i="0" u="none" strike="noStrike"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smtClean="0">
                <a:solidFill>
                  <a:schemeClr val="tx1"/>
                </a:solidFill>
                <a:latin typeface="+mn-lt"/>
                <a:ea typeface="+mn-ea"/>
                <a:cs typeface="+mn-cs"/>
              </a:rPr>
              <a:t>Realigned the requirements for chapter</a:t>
            </a:r>
            <a:r>
              <a:rPr lang="en-US" sz="1200" b="0" i="0" u="none" strike="noStrike" kern="1200" baseline="0" dirty="0" smtClean="0">
                <a:solidFill>
                  <a:schemeClr val="tx1"/>
                </a:solidFill>
                <a:latin typeface="+mn-lt"/>
                <a:ea typeface="+mn-ea"/>
                <a:cs typeface="+mn-cs"/>
              </a:rPr>
              <a:t> leaders’ participation on campus to officially represent the chapter to be primarily during the academic year, which reduces the financial burden of leadership.</a:t>
            </a:r>
            <a:endParaRPr lang="en-US" dirty="0" smtClean="0"/>
          </a:p>
          <a:p>
            <a:endParaRPr lang="en-US" sz="1200" b="0" i="0" u="none" strike="noStrike" kern="120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Faculty are not currently prohibiting</a:t>
            </a:r>
            <a:r>
              <a:rPr lang="en-US" sz="1200" b="0" i="0" u="none" strike="noStrike" kern="1200" baseline="0" dirty="0" smtClean="0">
                <a:solidFill>
                  <a:schemeClr val="tx1"/>
                </a:solidFill>
                <a:latin typeface="+mn-lt"/>
                <a:ea typeface="+mn-ea"/>
                <a:cs typeface="+mn-cs"/>
              </a:rPr>
              <a:t> any </a:t>
            </a:r>
            <a:r>
              <a:rPr lang="en-US" sz="1200" b="0" i="0" u="none" strike="noStrike" kern="1200" dirty="0" smtClean="0">
                <a:solidFill>
                  <a:schemeClr val="tx1"/>
                </a:solidFill>
                <a:latin typeface="+mn-lt"/>
                <a:ea typeface="+mn-ea"/>
                <a:cs typeface="+mn-cs"/>
              </a:rPr>
              <a:t>fraternities from hosting alcohol free social events for other students.</a:t>
            </a:r>
            <a:r>
              <a:rPr lang="en-US" sz="1200" b="0" i="0" u="none" strike="noStrike" kern="1200" baseline="0" dirty="0" smtClean="0">
                <a:solidFill>
                  <a:schemeClr val="tx1"/>
                </a:solidFill>
                <a:latin typeface="+mn-lt"/>
                <a:ea typeface="+mn-ea"/>
                <a:cs typeface="+mn-cs"/>
              </a:rPr>
              <a:t> Administration has worked with chapters to host alcohol free social events, particularly during days that historically have posed high risk consumption of alcohol.</a:t>
            </a:r>
            <a:endParaRPr lang="en-US" dirty="0" smtClean="0"/>
          </a:p>
          <a:p>
            <a:endParaRPr lang="en-US" dirty="0" smtClean="0"/>
          </a:p>
          <a:p>
            <a:r>
              <a:rPr lang="en-US" dirty="0" smtClean="0"/>
              <a:t>No comments on service learning partner with Easton</a:t>
            </a:r>
          </a:p>
          <a:p>
            <a:endParaRPr lang="en-US" sz="1200" b="0" i="0" u="none" strike="noStrike" kern="120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Prior to Board decision to defer, Administration denied recognition to culturally based fraternities who applied for recognition with Lafayette College students already initiated into their fraternities. Students are actively seeking to bring culturally based</a:t>
            </a:r>
            <a:r>
              <a:rPr lang="en-US" sz="1200" b="0" i="0" u="none" strike="noStrike" kern="1200" baseline="0" dirty="0" smtClean="0">
                <a:solidFill>
                  <a:schemeClr val="tx1"/>
                </a:solidFill>
                <a:latin typeface="+mn-lt"/>
                <a:ea typeface="+mn-ea"/>
                <a:cs typeface="+mn-cs"/>
              </a:rPr>
              <a:t> fraternities and sororities to campus from a social justice perspective. The ongoing moratorium alienates these students. The newly adopted policy addressing underground groups poses particular challenges for those students active in Omega Psi Phi and other cultural groups unrecognized by the College.</a:t>
            </a:r>
            <a:endParaRPr lang="en-US" sz="1200" b="0" i="0" u="none" strike="noStrike" kern="1200" dirty="0" smtClean="0">
              <a:solidFill>
                <a:schemeClr val="tx1"/>
              </a:solidFill>
              <a:latin typeface="+mn-lt"/>
              <a:ea typeface="+mn-ea"/>
              <a:cs typeface="+mn-cs"/>
            </a:endParaRPr>
          </a:p>
          <a:p>
            <a:endParaRPr lang="en-US" sz="1200" b="0" i="0" u="none" strike="noStrike" kern="120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Campus Life is open to discussing leadership development programming and conferences. Campus</a:t>
            </a:r>
            <a:r>
              <a:rPr lang="en-US" sz="1200" b="0" i="0" u="none" strike="noStrike" kern="1200" baseline="0" dirty="0" smtClean="0">
                <a:solidFill>
                  <a:schemeClr val="tx1"/>
                </a:solidFill>
                <a:latin typeface="+mn-lt"/>
                <a:ea typeface="+mn-ea"/>
                <a:cs typeface="+mn-cs"/>
              </a:rPr>
              <a:t> Life has recognized the positive outcomes from the investments our chapters are currently making.</a:t>
            </a:r>
            <a:endParaRPr lang="en-US" dirty="0"/>
          </a:p>
        </p:txBody>
      </p:sp>
      <p:sp>
        <p:nvSpPr>
          <p:cNvPr id="4" name="Slide Number Placeholder 3"/>
          <p:cNvSpPr>
            <a:spLocks noGrp="1"/>
          </p:cNvSpPr>
          <p:nvPr>
            <p:ph type="sldNum" sz="quarter" idx="10"/>
          </p:nvPr>
        </p:nvSpPr>
        <p:spPr/>
        <p:txBody>
          <a:bodyPr/>
          <a:lstStyle/>
          <a:p>
            <a:fld id="{0128DD6E-E931-43A0-8DDB-DC7AC216A5C6}"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b="0" i="0" u="none" strike="noStrike" kern="1200" dirty="0" smtClean="0">
                <a:solidFill>
                  <a:schemeClr val="tx1"/>
                </a:solidFill>
                <a:latin typeface="+mn-lt"/>
                <a:ea typeface="+mn-ea"/>
                <a:cs typeface="+mn-cs"/>
              </a:rPr>
              <a:t>Everything previously written stands, except that</a:t>
            </a:r>
            <a:r>
              <a:rPr lang="en-US" sz="1200" b="0" i="0" u="none" strike="noStrike" kern="1200" baseline="0" dirty="0" smtClean="0">
                <a:solidFill>
                  <a:schemeClr val="tx1"/>
                </a:solidFill>
                <a:latin typeface="+mn-lt"/>
                <a:ea typeface="+mn-ea"/>
                <a:cs typeface="+mn-cs"/>
              </a:rPr>
              <a:t> changes are currently underway being led by newly hired professionals such as the new Dean of Students and Director of Student Development to focus on a developmental and educational model that promotes wellness rather than a punitive model. Until fruits of their labor produces changes rather than simply a work in progress, the previous assessment stands, although trending positively.</a:t>
            </a:r>
            <a:endParaRPr lang="en-US" dirty="0" smtClean="0"/>
          </a:p>
          <a:p>
            <a:endParaRPr lang="en-US" sz="1200" b="0" i="0" u="none" strike="noStrike" kern="120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FS students host alcohol education events.</a:t>
            </a:r>
            <a:r>
              <a:rPr lang="en-US" dirty="0" smtClean="0"/>
              <a:t> The level of training campus wide, particularly for other</a:t>
            </a:r>
            <a:r>
              <a:rPr lang="en-US" baseline="0" dirty="0" smtClean="0"/>
              <a:t> groups such as athletics, continues to lag behind which could create unsafe social norms for the rest of the campus.</a:t>
            </a:r>
            <a:endParaRPr lang="en-US" dirty="0" smtClean="0"/>
          </a:p>
          <a:p>
            <a:endParaRPr lang="en-US" sz="1200" b="0" i="0" u="none" strike="noStrike" kern="120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At direction of FS Life, FS students participate in more modules than unaffiliated students</a:t>
            </a:r>
            <a:r>
              <a:rPr lang="en-US" dirty="0" smtClean="0"/>
              <a:t> </a:t>
            </a:r>
            <a:r>
              <a:rPr lang="en-US" sz="1200" b="0" i="0" u="none" strike="noStrike" kern="1200" dirty="0" smtClean="0">
                <a:solidFill>
                  <a:schemeClr val="tx1"/>
                </a:solidFill>
                <a:latin typeface="+mn-lt"/>
                <a:ea typeface="+mn-ea"/>
                <a:cs typeface="+mn-cs"/>
              </a:rPr>
              <a:t> </a:t>
            </a:r>
            <a:r>
              <a:rPr lang="en-US" dirty="0" smtClean="0"/>
              <a:t> </a:t>
            </a:r>
          </a:p>
          <a:p>
            <a:endParaRPr lang="en-US" dirty="0" smtClean="0"/>
          </a:p>
          <a:p>
            <a:r>
              <a:rPr lang="en-US" dirty="0" smtClean="0"/>
              <a:t>No comments on Faculty including high risk alcohol in curriculum</a:t>
            </a:r>
          </a:p>
          <a:p>
            <a:endParaRPr lang="en-US" sz="1200" b="0" i="0" u="none" strike="noStrike" kern="120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Alumni relayed concerns to the administration that current College policy and insurance/risk management guidelines incentivize events to be held off campus. Current College policy remains unchanged.</a:t>
            </a:r>
            <a:r>
              <a:rPr lang="en-US" sz="1200" b="0" i="0" u="none" strike="noStrike" kern="1200" baseline="0" dirty="0" smtClean="0">
                <a:solidFill>
                  <a:schemeClr val="tx1"/>
                </a:solidFill>
                <a:latin typeface="+mn-lt"/>
                <a:ea typeface="+mn-ea"/>
                <a:cs typeface="+mn-cs"/>
              </a:rPr>
              <a:t> Administration worked with several chapters to host events during Homecoming on campus, which was a positive start. However, little progress since then. Troublingly, sororities are registering to travel to Lehigh’s campus to host parties there rather than host registered parties on Lafayette’s campus. </a:t>
            </a:r>
            <a:endParaRPr lang="en-US" dirty="0" smtClean="0"/>
          </a:p>
          <a:p>
            <a:endParaRPr lang="en-US" sz="1200" b="0" i="0" u="none" strike="noStrike" kern="120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No hotline established. Students using Counseling Center resources.</a:t>
            </a:r>
            <a:r>
              <a:rPr lang="en-US" dirty="0" smtClean="0"/>
              <a:t> </a:t>
            </a:r>
          </a:p>
          <a:p>
            <a:endParaRPr lang="en-US" sz="1200" b="0" i="0" u="none" strike="noStrike" kern="120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No reported cases where this is</a:t>
            </a:r>
            <a:r>
              <a:rPr lang="en-US" sz="1200" b="0" i="0" u="none" strike="noStrike" kern="1200" baseline="0" dirty="0" smtClean="0">
                <a:solidFill>
                  <a:schemeClr val="tx1"/>
                </a:solidFill>
                <a:latin typeface="+mn-lt"/>
                <a:ea typeface="+mn-ea"/>
                <a:cs typeface="+mn-cs"/>
              </a:rPr>
              <a:t> an issue since the beginning of this academic year. There are expected changes to the policies to reflect this, but none have been published to students as of winter 2013. </a:t>
            </a:r>
            <a:r>
              <a:rPr lang="en-US" sz="1200" b="0" i="0" u="none" strike="noStrike" kern="1200" dirty="0" smtClean="0">
                <a:solidFill>
                  <a:schemeClr val="tx1"/>
                </a:solidFill>
                <a:latin typeface="+mn-lt"/>
                <a:ea typeface="+mn-ea"/>
                <a:cs typeface="+mn-cs"/>
              </a:rPr>
              <a:t>In the meantime, past assessment stands with improvement for the direction</a:t>
            </a:r>
            <a:r>
              <a:rPr lang="en-US" sz="1200" b="0" i="0" u="none" strike="noStrike" kern="1200" baseline="0" dirty="0" smtClean="0">
                <a:solidFill>
                  <a:schemeClr val="tx1"/>
                </a:solidFill>
                <a:latin typeface="+mn-lt"/>
                <a:ea typeface="+mn-ea"/>
                <a:cs typeface="+mn-cs"/>
              </a:rPr>
              <a:t> we appear to be headed</a:t>
            </a:r>
            <a:r>
              <a:rPr lang="en-US" sz="1200" b="0" i="0" u="none" strike="noStrike" kern="1200" dirty="0" smtClean="0">
                <a:solidFill>
                  <a:schemeClr val="tx1"/>
                </a:solidFill>
                <a:latin typeface="+mn-lt"/>
                <a:ea typeface="+mn-ea"/>
                <a:cs typeface="+mn-cs"/>
              </a:rPr>
              <a:t>.</a:t>
            </a:r>
            <a:endParaRPr lang="en-US" dirty="0" smtClean="0"/>
          </a:p>
          <a:p>
            <a:endParaRPr lang="en-US" sz="1200" b="0" i="0" u="none" strike="noStrike" kern="120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Received reports that there was additional training</a:t>
            </a:r>
            <a:r>
              <a:rPr lang="en-US" sz="1200" b="0" i="0" u="none" strike="noStrike" kern="1200" baseline="0" dirty="0" smtClean="0">
                <a:solidFill>
                  <a:schemeClr val="tx1"/>
                </a:solidFill>
                <a:latin typeface="+mn-lt"/>
                <a:ea typeface="+mn-ea"/>
                <a:cs typeface="+mn-cs"/>
              </a:rPr>
              <a:t> provided at the beginning of the Fall semester. However, its unclear if this is a new standard or a one time event as no policies or procedures have been updated to reflect this change.</a:t>
            </a:r>
            <a:endParaRPr lang="en-US" dirty="0" smtClean="0"/>
          </a:p>
          <a:p>
            <a:endParaRPr lang="en-US" dirty="0" smtClean="0"/>
          </a:p>
          <a:p>
            <a:r>
              <a:rPr lang="en-US" dirty="0" smtClean="0"/>
              <a:t>No comments</a:t>
            </a:r>
            <a:r>
              <a:rPr lang="en-US" baseline="0" dirty="0" smtClean="0"/>
              <a:t> on IFC and Panhellenic Judicial Boards other than I’m disappointed this needs further study before implementing.</a:t>
            </a:r>
            <a:endParaRPr lang="en-US" dirty="0" smtClean="0"/>
          </a:p>
          <a:p>
            <a:endParaRPr lang="en-US" sz="1200" b="0" i="0" u="none" strike="noStrike" kern="120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Embraced by students and alumni.</a:t>
            </a:r>
            <a:r>
              <a:rPr lang="en-US" dirty="0" smtClean="0"/>
              <a:t> </a:t>
            </a:r>
            <a:endParaRPr lang="en-US" dirty="0"/>
          </a:p>
        </p:txBody>
      </p:sp>
      <p:sp>
        <p:nvSpPr>
          <p:cNvPr id="4" name="Slide Number Placeholder 3"/>
          <p:cNvSpPr>
            <a:spLocks noGrp="1"/>
          </p:cNvSpPr>
          <p:nvPr>
            <p:ph type="sldNum" sz="quarter" idx="10"/>
          </p:nvPr>
        </p:nvSpPr>
        <p:spPr/>
        <p:txBody>
          <a:bodyPr/>
          <a:lstStyle/>
          <a:p>
            <a:fld id="{0128DD6E-E931-43A0-8DDB-DC7AC216A5C6}"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u="none" strike="noStrike" kern="1200" dirty="0" smtClean="0">
                <a:solidFill>
                  <a:schemeClr val="tx1"/>
                </a:solidFill>
                <a:latin typeface="+mn-lt"/>
                <a:ea typeface="+mn-ea"/>
                <a:cs typeface="+mn-cs"/>
              </a:rPr>
              <a:t>IAGGL announced in</a:t>
            </a:r>
            <a:r>
              <a:rPr lang="en-US" sz="1200" b="0" i="0" u="none" strike="noStrike" kern="1200" baseline="0" dirty="0" smtClean="0">
                <a:solidFill>
                  <a:schemeClr val="tx1"/>
                </a:solidFill>
                <a:latin typeface="+mn-lt"/>
                <a:ea typeface="+mn-ea"/>
                <a:cs typeface="+mn-cs"/>
              </a:rPr>
              <a:t> Winter </a:t>
            </a:r>
            <a:r>
              <a:rPr lang="en-US" sz="1200" b="0" i="0" u="none" strike="noStrike" kern="1200" dirty="0" smtClean="0">
                <a:solidFill>
                  <a:schemeClr val="tx1"/>
                </a:solidFill>
                <a:latin typeface="+mn-lt"/>
                <a:ea typeface="+mn-ea"/>
                <a:cs typeface="+mn-cs"/>
              </a:rPr>
              <a:t>they are working on publishing the responsibility grid, and they have clearly been focused on implementation</a:t>
            </a:r>
            <a:r>
              <a:rPr lang="en-US" sz="1200" b="0" i="0" u="none" strike="noStrike" kern="1200" baseline="0" dirty="0" smtClean="0">
                <a:solidFill>
                  <a:schemeClr val="tx1"/>
                </a:solidFill>
                <a:latin typeface="+mn-lt"/>
                <a:ea typeface="+mn-ea"/>
                <a:cs typeface="+mn-cs"/>
              </a:rPr>
              <a:t> this year, which is an improvement</a:t>
            </a:r>
            <a:r>
              <a:rPr lang="en-US" sz="1200" b="0" i="0" u="none" strike="noStrike" kern="1200" dirty="0" smtClean="0">
                <a:solidFill>
                  <a:schemeClr val="tx1"/>
                </a:solidFill>
                <a:latin typeface="+mn-lt"/>
                <a:ea typeface="+mn-ea"/>
                <a:cs typeface="+mn-cs"/>
              </a:rPr>
              <a:t>.</a:t>
            </a:r>
            <a:r>
              <a:rPr lang="en-US" sz="1200" b="0" i="0" u="none" strike="noStrike" kern="1200" baseline="0" dirty="0" smtClean="0">
                <a:solidFill>
                  <a:schemeClr val="tx1"/>
                </a:solidFill>
                <a:latin typeface="+mn-lt"/>
                <a:ea typeface="+mn-ea"/>
                <a:cs typeface="+mn-cs"/>
              </a:rPr>
              <a:t> </a:t>
            </a:r>
            <a:endParaRPr lang="en-US" dirty="0" smtClean="0"/>
          </a:p>
          <a:p>
            <a:endParaRPr lang="en-US" sz="1200" b="0" i="0" u="none" strike="noStrike"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smtClean="0">
                <a:solidFill>
                  <a:schemeClr val="tx1"/>
                </a:solidFill>
                <a:latin typeface="+mn-lt"/>
                <a:ea typeface="+mn-ea"/>
                <a:cs typeface="+mn-cs"/>
              </a:rPr>
              <a:t>IAGGL held many meetings to draft metrics and reported on progress towards</a:t>
            </a:r>
            <a:r>
              <a:rPr lang="en-US" sz="1200" b="0" i="0" u="none" strike="noStrike" kern="1200" baseline="0" dirty="0" smtClean="0">
                <a:solidFill>
                  <a:schemeClr val="tx1"/>
                </a:solidFill>
                <a:latin typeface="+mn-lt"/>
                <a:ea typeface="+mn-ea"/>
                <a:cs typeface="+mn-cs"/>
              </a:rPr>
              <a:t> benchmarks to the Board. Reaction to the school newspaper from the President indicates we appear to have already achieved our goals. </a:t>
            </a:r>
            <a:r>
              <a:rPr lang="en-US" dirty="0" smtClean="0"/>
              <a:t> </a:t>
            </a:r>
          </a:p>
        </p:txBody>
      </p:sp>
      <p:sp>
        <p:nvSpPr>
          <p:cNvPr id="4" name="Slide Number Placeholder 3"/>
          <p:cNvSpPr>
            <a:spLocks noGrp="1"/>
          </p:cNvSpPr>
          <p:nvPr>
            <p:ph type="sldNum" sz="quarter" idx="10"/>
          </p:nvPr>
        </p:nvSpPr>
        <p:spPr/>
        <p:txBody>
          <a:bodyPr/>
          <a:lstStyle/>
          <a:p>
            <a:fld id="{0128DD6E-E931-43A0-8DDB-DC7AC216A5C6}" type="slidenum">
              <a:rPr lang="en-US" smtClean="0"/>
              <a:pPr/>
              <a:t>16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128DD6E-E931-43A0-8DDB-DC7AC216A5C6}"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128DD6E-E931-43A0-8DDB-DC7AC216A5C6}"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Notes</a:t>
            </a:r>
            <a:r>
              <a:rPr lang="en-US" baseline="0" dirty="0" smtClean="0"/>
              <a:t> sections describe any notes/comments on each recommendation’s progress towards implementation. These notes are based on the aggregate observations described on the last slide. If you disagree with a note, contact Michael De </a:t>
            </a:r>
            <a:r>
              <a:rPr lang="en-US" baseline="0" dirty="0" err="1" smtClean="0"/>
              <a:t>Lisi</a:t>
            </a:r>
            <a:r>
              <a:rPr lang="en-US" baseline="0" dirty="0" smtClean="0"/>
              <a:t> at michael.s.delisi@gmail.com</a:t>
            </a:r>
          </a:p>
          <a:p>
            <a:endParaRPr lang="en-US" baseline="0" dirty="0" smtClean="0"/>
          </a:p>
          <a:p>
            <a:r>
              <a:rPr lang="en-US" baseline="0" dirty="0" smtClean="0"/>
              <a:t>We need to do whatever it takes to remove the obstacles that made items red. Any items moving in the opposite direction than the Board of Trustees directed is very troubling even if the cause is simply the institutional inertia of the College. We need to help the administration and faculty break free of whatever is holding the College back from changing these items especially any with the “NO Symbol.” If you observe any actions in the Lafayette Community that requires updating the status of one of actions or see a note that needs to be clarified/added/changed, contact Michael De </a:t>
            </a:r>
            <a:r>
              <a:rPr lang="en-US" baseline="0" dirty="0" err="1" smtClean="0"/>
              <a:t>Lisi</a:t>
            </a:r>
            <a:r>
              <a:rPr lang="en-US" baseline="0" dirty="0" smtClean="0"/>
              <a:t> at michael.s.delisi@gmail.com</a:t>
            </a:r>
            <a:endParaRPr lang="en-US" dirty="0"/>
          </a:p>
        </p:txBody>
      </p:sp>
      <p:sp>
        <p:nvSpPr>
          <p:cNvPr id="4" name="Slide Number Placeholder 3"/>
          <p:cNvSpPr>
            <a:spLocks noGrp="1"/>
          </p:cNvSpPr>
          <p:nvPr>
            <p:ph type="sldNum" sz="quarter" idx="10"/>
          </p:nvPr>
        </p:nvSpPr>
        <p:spPr/>
        <p:txBody>
          <a:bodyPr/>
          <a:lstStyle/>
          <a:p>
            <a:fld id="{0128DD6E-E931-43A0-8DDB-DC7AC216A5C6}"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b="0" i="0" u="none" strike="noStrike" kern="1200" dirty="0" smtClean="0">
                <a:solidFill>
                  <a:schemeClr val="tx1"/>
                </a:solidFill>
                <a:latin typeface="+mn-lt"/>
                <a:ea typeface="+mn-ea"/>
                <a:cs typeface="+mn-cs"/>
              </a:rPr>
              <a:t>Reliant upon heroes, trending towards a culture of cooperation. Alumni association and alumni affairs representatives working with AISB. VP</a:t>
            </a:r>
            <a:r>
              <a:rPr lang="en-US" sz="1200" b="0" i="0" u="none" strike="noStrike" kern="1200" baseline="0" dirty="0" smtClean="0">
                <a:solidFill>
                  <a:schemeClr val="tx1"/>
                </a:solidFill>
                <a:latin typeface="+mn-lt"/>
                <a:ea typeface="+mn-ea"/>
                <a:cs typeface="+mn-cs"/>
              </a:rPr>
              <a:t> of Campus Life attends and participates in FS Drive-Ins with advisory team. Support for engaging the alumnae taking active roles in AISB.</a:t>
            </a:r>
            <a:endParaRPr lang="en-US" sz="1200" b="0" i="0" u="none" strike="noStrike" kern="1200" dirty="0" smtClean="0">
              <a:solidFill>
                <a:schemeClr val="tx1"/>
              </a:solidFill>
              <a:latin typeface="+mn-lt"/>
              <a:ea typeface="+mn-ea"/>
              <a:cs typeface="+mn-cs"/>
            </a:endParaRPr>
          </a:p>
          <a:p>
            <a:endParaRPr lang="en-US" sz="1200" b="0" i="0" u="none" strike="noStrike" kern="120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VTHs improved communication within the Lafayette Community. Communication within alumni community improved greatly, and the message have reached faculty and general public.</a:t>
            </a:r>
            <a:r>
              <a:rPr lang="en-US" dirty="0" smtClean="0"/>
              <a:t> E-mail messages to the community about information. However, </a:t>
            </a:r>
            <a:r>
              <a:rPr lang="en-US" sz="1200" b="0" i="0" u="none" strike="noStrike" kern="1200" dirty="0" smtClean="0">
                <a:solidFill>
                  <a:schemeClr val="tx1"/>
                </a:solidFill>
                <a:latin typeface="+mn-lt"/>
                <a:ea typeface="+mn-ea"/>
                <a:cs typeface="+mn-cs"/>
              </a:rPr>
              <a:t>Greek Life websites are difficult to find in comparison to peer institutions. </a:t>
            </a:r>
            <a:endParaRPr lang="en-US" dirty="0" smtClean="0"/>
          </a:p>
          <a:p>
            <a:endParaRPr lang="en-US" sz="1200" b="0" i="0" u="none" strike="noStrike" kern="120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Reversion to</a:t>
            </a:r>
            <a:r>
              <a:rPr lang="en-US" sz="1200" b="0" i="0" u="none" strike="noStrike" kern="1200" baseline="0" dirty="0" smtClean="0">
                <a:solidFill>
                  <a:schemeClr val="tx1"/>
                </a:solidFill>
                <a:latin typeface="+mn-lt"/>
                <a:ea typeface="+mn-ea"/>
                <a:cs typeface="+mn-cs"/>
              </a:rPr>
              <a:t> engaging the nationals in a positive way. Invites NIC and other experts in the field to engage with students. Repairing the relationships.</a:t>
            </a:r>
            <a:endParaRPr lang="en-US" dirty="0" smtClean="0"/>
          </a:p>
          <a:p>
            <a:endParaRPr lang="en-US" sz="1200" b="0" i="0" u="none" strike="noStrike" kern="120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Director of FS life hosts advisory team drive-ins. </a:t>
            </a:r>
            <a:r>
              <a:rPr lang="en-US" dirty="0" smtClean="0"/>
              <a:t>Alumni Relations provides logistic support for advisors to meet on campus with College resources and support.</a:t>
            </a:r>
            <a:r>
              <a:rPr lang="en-US" sz="1200" b="0" i="0" u="none" strike="noStrike" kern="1200" dirty="0" smtClean="0">
                <a:solidFill>
                  <a:schemeClr val="tx1"/>
                </a:solidFill>
                <a:latin typeface="+mn-lt"/>
                <a:ea typeface="+mn-ea"/>
                <a:cs typeface="+mn-cs"/>
              </a:rPr>
              <a:t> Otherwise, reliant upon heroes. Some chapters engaged but there</a:t>
            </a:r>
            <a:r>
              <a:rPr lang="en-US" sz="1200" b="0" i="0" u="none" strike="noStrike" kern="1200" baseline="0" dirty="0" smtClean="0">
                <a:solidFill>
                  <a:schemeClr val="tx1"/>
                </a:solidFill>
                <a:latin typeface="+mn-lt"/>
                <a:ea typeface="+mn-ea"/>
                <a:cs typeface="+mn-cs"/>
              </a:rPr>
              <a:t> are no College standards in advisor training</a:t>
            </a:r>
            <a:r>
              <a:rPr lang="en-US" sz="1200" b="0" i="0" u="none" strike="noStrike" kern="1200" dirty="0" smtClean="0">
                <a:solidFill>
                  <a:schemeClr val="tx1"/>
                </a:solidFill>
                <a:latin typeface="+mn-lt"/>
                <a:ea typeface="+mn-ea"/>
                <a:cs typeface="+mn-cs"/>
              </a:rPr>
              <a:t>.</a:t>
            </a:r>
            <a:r>
              <a:rPr lang="en-US" dirty="0" smtClean="0"/>
              <a:t> </a:t>
            </a:r>
          </a:p>
          <a:p>
            <a:endParaRPr lang="en-US" sz="1200" b="0" i="0" u="none" strike="noStrike" kern="120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Director</a:t>
            </a:r>
            <a:r>
              <a:rPr lang="en-US" sz="1200" b="0" i="0" u="none" strike="noStrike" kern="1200" baseline="0" dirty="0" smtClean="0">
                <a:solidFill>
                  <a:schemeClr val="tx1"/>
                </a:solidFill>
                <a:latin typeface="+mn-lt"/>
                <a:ea typeface="+mn-ea"/>
                <a:cs typeface="+mn-cs"/>
              </a:rPr>
              <a:t> of FS Life is now a direct report to VP of Campus Life. Additional staff (interns) planned for addition in Summer 2013 and possibly 2013-2014 academic year. Encouraging individual FS chapters to apply for funding via student life programming and student government.</a:t>
            </a:r>
          </a:p>
          <a:p>
            <a:endParaRPr lang="en-US" sz="1200" b="0" i="0" u="none" strike="noStrike"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smtClean="0">
                <a:solidFill>
                  <a:schemeClr val="tx1"/>
                </a:solidFill>
                <a:latin typeface="+mn-lt"/>
                <a:ea typeface="+mn-ea"/>
                <a:cs typeface="+mn-cs"/>
              </a:rPr>
              <a:t>Transition to FS</a:t>
            </a:r>
            <a:r>
              <a:rPr lang="en-US" sz="1200" b="0" i="0" u="none" strike="noStrike" kern="1200" baseline="0" dirty="0" smtClean="0">
                <a:solidFill>
                  <a:schemeClr val="tx1"/>
                </a:solidFill>
                <a:latin typeface="+mn-lt"/>
                <a:ea typeface="+mn-ea"/>
                <a:cs typeface="+mn-cs"/>
              </a:rPr>
              <a:t> Excellence Review and Recognition Program. This may be too ambitious a program without additional resources.</a:t>
            </a:r>
            <a:endParaRPr lang="en-US" dirty="0" smtClean="0"/>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smtClean="0">
                <a:solidFill>
                  <a:schemeClr val="tx1"/>
                </a:solidFill>
                <a:latin typeface="+mn-lt"/>
                <a:ea typeface="+mn-ea"/>
                <a:cs typeface="+mn-cs"/>
              </a:rPr>
              <a:t>Realigned the requirements for chapter</a:t>
            </a:r>
            <a:r>
              <a:rPr lang="en-US" sz="1200" b="0" i="0" u="none" strike="noStrike" kern="1200" baseline="0" dirty="0" smtClean="0">
                <a:solidFill>
                  <a:schemeClr val="tx1"/>
                </a:solidFill>
                <a:latin typeface="+mn-lt"/>
                <a:ea typeface="+mn-ea"/>
                <a:cs typeface="+mn-cs"/>
              </a:rPr>
              <a:t> leaders’ participation on campus to officially represent the chapter to be primarily during the academic year, which reduces the financial burden of leadership.</a:t>
            </a:r>
            <a:endParaRPr lang="en-US" dirty="0" smtClean="0"/>
          </a:p>
          <a:p>
            <a:endParaRPr lang="en-US" dirty="0" smtClean="0"/>
          </a:p>
          <a:p>
            <a:r>
              <a:rPr lang="en-US" sz="1200" b="0" i="0" u="none" strike="noStrike" kern="1200" dirty="0" smtClean="0">
                <a:solidFill>
                  <a:schemeClr val="tx1"/>
                </a:solidFill>
                <a:latin typeface="+mn-lt"/>
                <a:ea typeface="+mn-ea"/>
                <a:cs typeface="+mn-cs"/>
              </a:rPr>
              <a:t>Faculty are not currently prohibiting</a:t>
            </a:r>
            <a:r>
              <a:rPr lang="en-US" sz="1200" b="0" i="0" u="none" strike="noStrike" kern="1200" baseline="0" dirty="0" smtClean="0">
                <a:solidFill>
                  <a:schemeClr val="tx1"/>
                </a:solidFill>
                <a:latin typeface="+mn-lt"/>
                <a:ea typeface="+mn-ea"/>
                <a:cs typeface="+mn-cs"/>
              </a:rPr>
              <a:t> any </a:t>
            </a:r>
            <a:r>
              <a:rPr lang="en-US" sz="1200" b="0" i="0" u="none" strike="noStrike" kern="1200" dirty="0" smtClean="0">
                <a:solidFill>
                  <a:schemeClr val="tx1"/>
                </a:solidFill>
                <a:latin typeface="+mn-lt"/>
                <a:ea typeface="+mn-ea"/>
                <a:cs typeface="+mn-cs"/>
              </a:rPr>
              <a:t>fraternities from hosting alcohol free social events for other students.</a:t>
            </a:r>
            <a:r>
              <a:rPr lang="en-US" sz="1200" b="0" i="0" u="none" strike="noStrike" kern="1200" baseline="0" dirty="0" smtClean="0">
                <a:solidFill>
                  <a:schemeClr val="tx1"/>
                </a:solidFill>
                <a:latin typeface="+mn-lt"/>
                <a:ea typeface="+mn-ea"/>
                <a:cs typeface="+mn-cs"/>
              </a:rPr>
              <a:t> Administration has worked with chapters to host alcohol free social events, particularly during days that historically have posed high risk consumption of alcohol.</a:t>
            </a:r>
            <a:endParaRPr lang="en-US" dirty="0" smtClean="0"/>
          </a:p>
          <a:p>
            <a:endParaRPr lang="en-US" sz="1200" b="0" i="0" u="none" strike="noStrike" kern="120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Campus Life is open to discussing leadership development programming and conferences. Campus</a:t>
            </a:r>
            <a:r>
              <a:rPr lang="en-US" sz="1200" b="0" i="0" u="none" strike="noStrike" kern="1200" baseline="0" dirty="0" smtClean="0">
                <a:solidFill>
                  <a:schemeClr val="tx1"/>
                </a:solidFill>
                <a:latin typeface="+mn-lt"/>
                <a:ea typeface="+mn-ea"/>
                <a:cs typeface="+mn-cs"/>
              </a:rPr>
              <a:t> Life has recognized the positive outcomes from the investments our chapters are currently making.</a:t>
            </a:r>
          </a:p>
          <a:p>
            <a:endParaRPr lang="en-US" sz="1200" b="0" i="0" u="none" strike="noStrike"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smtClean="0">
                <a:solidFill>
                  <a:schemeClr val="tx1"/>
                </a:solidFill>
                <a:latin typeface="+mn-lt"/>
                <a:ea typeface="+mn-ea"/>
                <a:cs typeface="+mn-cs"/>
              </a:rPr>
              <a:t>IAGGL announced in</a:t>
            </a:r>
            <a:r>
              <a:rPr lang="en-US" sz="1200" b="0" i="0" u="none" strike="noStrike" kern="1200" baseline="0" dirty="0" smtClean="0">
                <a:solidFill>
                  <a:schemeClr val="tx1"/>
                </a:solidFill>
                <a:latin typeface="+mn-lt"/>
                <a:ea typeface="+mn-ea"/>
                <a:cs typeface="+mn-cs"/>
              </a:rPr>
              <a:t> Winter </a:t>
            </a:r>
            <a:r>
              <a:rPr lang="en-US" sz="1200" b="0" i="0" u="none" strike="noStrike" kern="1200" dirty="0" smtClean="0">
                <a:solidFill>
                  <a:schemeClr val="tx1"/>
                </a:solidFill>
                <a:latin typeface="+mn-lt"/>
                <a:ea typeface="+mn-ea"/>
                <a:cs typeface="+mn-cs"/>
              </a:rPr>
              <a:t>they are working on publishing the responsibility grid, and they have clearly been focused on implementation</a:t>
            </a:r>
            <a:r>
              <a:rPr lang="en-US" sz="1200" b="0" i="0" u="none" strike="noStrike" kern="1200" baseline="0" dirty="0" smtClean="0">
                <a:solidFill>
                  <a:schemeClr val="tx1"/>
                </a:solidFill>
                <a:latin typeface="+mn-lt"/>
                <a:ea typeface="+mn-ea"/>
                <a:cs typeface="+mn-cs"/>
              </a:rPr>
              <a:t> this year, which is an improvement</a:t>
            </a:r>
            <a:r>
              <a:rPr lang="en-US" sz="1200" b="0" i="0" u="none" strike="noStrike" kern="1200" dirty="0" smtClean="0">
                <a:solidFill>
                  <a:schemeClr val="tx1"/>
                </a:solidFill>
                <a:latin typeface="+mn-lt"/>
                <a:ea typeface="+mn-ea"/>
                <a:cs typeface="+mn-cs"/>
              </a:rPr>
              <a:t>.</a:t>
            </a:r>
            <a:r>
              <a:rPr lang="en-US" sz="1200" b="0" i="0" u="none" strike="noStrike" kern="1200" baseline="0" dirty="0" smtClean="0">
                <a:solidFill>
                  <a:schemeClr val="tx1"/>
                </a:solidFill>
                <a:latin typeface="+mn-lt"/>
                <a:ea typeface="+mn-ea"/>
                <a:cs typeface="+mn-cs"/>
              </a:rPr>
              <a:t> </a:t>
            </a:r>
            <a:endParaRPr lang="en-US" dirty="0" smtClean="0"/>
          </a:p>
          <a:p>
            <a:endParaRPr lang="en-US" dirty="0"/>
          </a:p>
        </p:txBody>
      </p:sp>
      <p:sp>
        <p:nvSpPr>
          <p:cNvPr id="4" name="Slide Number Placeholder 3"/>
          <p:cNvSpPr>
            <a:spLocks noGrp="1"/>
          </p:cNvSpPr>
          <p:nvPr>
            <p:ph type="sldNum" sz="quarter" idx="10"/>
          </p:nvPr>
        </p:nvSpPr>
        <p:spPr/>
        <p:txBody>
          <a:bodyPr/>
          <a:lstStyle/>
          <a:p>
            <a:fld id="{0128DD6E-E931-43A0-8DDB-DC7AC216A5C6}"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smtClean="0">
                <a:solidFill>
                  <a:schemeClr val="tx1"/>
                </a:solidFill>
                <a:latin typeface="+mn-lt"/>
                <a:ea typeface="+mn-ea"/>
                <a:cs typeface="+mn-cs"/>
              </a:rPr>
              <a:t>Prior to Board decision to defer, Administration denied recognition to culturally based fraternities who applied for recognition with Lafayette College students already initiated into their fraternities. Students are actively seeking to bring culturally based</a:t>
            </a:r>
            <a:r>
              <a:rPr lang="en-US" sz="1200" b="0" i="0" u="none" strike="noStrike" kern="1200" baseline="0" dirty="0" smtClean="0">
                <a:solidFill>
                  <a:schemeClr val="tx1"/>
                </a:solidFill>
                <a:latin typeface="+mn-lt"/>
                <a:ea typeface="+mn-ea"/>
                <a:cs typeface="+mn-cs"/>
              </a:rPr>
              <a:t> fraternities and sororities to campus from a social justice perspective. The ongoing moratorium alienates these students. The newly adopted policy addressing underground groups poses particular challenges for those students active in Omega Psi Phi and other cultural groups unrecognized by the College.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tx1"/>
                </a:solidFill>
                <a:latin typeface="+mn-lt"/>
                <a:ea typeface="+mn-ea"/>
                <a:cs typeface="+mn-cs"/>
              </a:rPr>
              <a:t>Caution and arrow is explained on slide above for the related items on recruitment and membership selection.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smtClean="0">
                <a:solidFill>
                  <a:schemeClr val="tx1"/>
                </a:solidFill>
                <a:latin typeface="+mn-lt"/>
                <a:ea typeface="+mn-ea"/>
                <a:cs typeface="+mn-cs"/>
              </a:rPr>
              <a:t>Previous </a:t>
            </a:r>
            <a:r>
              <a:rPr lang="en-US" sz="1200" b="0" i="0" u="none" strike="noStrike" kern="1200" dirty="0" smtClean="0">
                <a:solidFill>
                  <a:schemeClr val="tx1"/>
                </a:solidFill>
                <a:latin typeface="+mn-lt"/>
                <a:ea typeface="+mn-ea"/>
                <a:cs typeface="+mn-cs"/>
              </a:rPr>
              <a:t>writing</a:t>
            </a:r>
            <a:r>
              <a:rPr lang="en-US" sz="1200" b="0" i="0" u="none" strike="noStrike" kern="1200" baseline="0" dirty="0" smtClean="0">
                <a:solidFill>
                  <a:schemeClr val="tx1"/>
                </a:solidFill>
                <a:latin typeface="+mn-lt"/>
                <a:ea typeface="+mn-ea"/>
                <a:cs typeface="+mn-cs"/>
              </a:rPr>
              <a:t> on comprehensive model</a:t>
            </a:r>
            <a:r>
              <a:rPr lang="en-US" sz="1200" b="0" i="0" u="none" strike="noStrike" kern="1200" dirty="0" smtClean="0">
                <a:solidFill>
                  <a:schemeClr val="tx1"/>
                </a:solidFill>
                <a:latin typeface="+mn-lt"/>
                <a:ea typeface="+mn-ea"/>
                <a:cs typeface="+mn-cs"/>
              </a:rPr>
              <a:t> stands, except that</a:t>
            </a:r>
            <a:r>
              <a:rPr lang="en-US" sz="1200" b="0" i="0" u="none" strike="noStrike" kern="1200" baseline="0" dirty="0" smtClean="0">
                <a:solidFill>
                  <a:schemeClr val="tx1"/>
                </a:solidFill>
                <a:latin typeface="+mn-lt"/>
                <a:ea typeface="+mn-ea"/>
                <a:cs typeface="+mn-cs"/>
              </a:rPr>
              <a:t> changes are currently underway being led by newly hired professionals such as the new Dean of Students and Director of Student Development to focus on a developmental and educational model that promotes wellness rather than a punitive model. Until fruits of their labor produces changes rather than simply a work in progress, the previous assessment stands, although trending positively.</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baseline="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No reported cases where this is</a:t>
            </a:r>
            <a:r>
              <a:rPr lang="en-US" sz="1200" b="0" i="0" u="none" strike="noStrike" kern="1200" baseline="0" dirty="0" smtClean="0">
                <a:solidFill>
                  <a:schemeClr val="tx1"/>
                </a:solidFill>
                <a:latin typeface="+mn-lt"/>
                <a:ea typeface="+mn-ea"/>
                <a:cs typeface="+mn-cs"/>
              </a:rPr>
              <a:t> an issue since the beginning of this academic year. There are expected changes to the policies to reflect this, but none have been published to students as of winter 2013. </a:t>
            </a:r>
            <a:r>
              <a:rPr lang="en-US" sz="1200" b="0" i="0" u="none" strike="noStrike" kern="1200" dirty="0" smtClean="0">
                <a:solidFill>
                  <a:schemeClr val="tx1"/>
                </a:solidFill>
                <a:latin typeface="+mn-lt"/>
                <a:ea typeface="+mn-ea"/>
                <a:cs typeface="+mn-cs"/>
              </a:rPr>
              <a:t>In the meantime, past assessment stands with improvement for the direction</a:t>
            </a:r>
            <a:r>
              <a:rPr lang="en-US" sz="1200" b="0" i="0" u="none" strike="noStrike" kern="1200" baseline="0" dirty="0" smtClean="0">
                <a:solidFill>
                  <a:schemeClr val="tx1"/>
                </a:solidFill>
                <a:latin typeface="+mn-lt"/>
                <a:ea typeface="+mn-ea"/>
                <a:cs typeface="+mn-cs"/>
              </a:rPr>
              <a:t> we appear to be headed</a:t>
            </a:r>
            <a:r>
              <a:rPr lang="en-US" sz="1200" b="0" i="0" u="none" strike="noStrike" kern="1200" dirty="0" smtClean="0">
                <a:solidFill>
                  <a:schemeClr val="tx1"/>
                </a:solidFill>
                <a:latin typeface="+mn-lt"/>
                <a:ea typeface="+mn-ea"/>
                <a:cs typeface="+mn-cs"/>
              </a:rPr>
              <a:t>.</a:t>
            </a:r>
            <a:endParaRPr lang="en-US" dirty="0" smtClean="0"/>
          </a:p>
          <a:p>
            <a:endParaRPr lang="en-US" sz="1200" b="0" i="0" u="none" strike="noStrike" kern="120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Received reports that there was additional training</a:t>
            </a:r>
            <a:r>
              <a:rPr lang="en-US" sz="1200" b="0" i="0" u="none" strike="noStrike" kern="1200" baseline="0" dirty="0" smtClean="0">
                <a:solidFill>
                  <a:schemeClr val="tx1"/>
                </a:solidFill>
                <a:latin typeface="+mn-lt"/>
                <a:ea typeface="+mn-ea"/>
                <a:cs typeface="+mn-cs"/>
              </a:rPr>
              <a:t> provided at the beginning of the Fall semester. However, its unclear if this is a new standard or a one time event as no policies or procedures have been updated to reflect this change.</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smtClean="0">
                <a:solidFill>
                  <a:schemeClr val="tx1"/>
                </a:solidFill>
                <a:latin typeface="+mn-lt"/>
                <a:ea typeface="+mn-ea"/>
                <a:cs typeface="+mn-cs"/>
              </a:rPr>
              <a:t>No faculty incentives in place for engaging with our student groups. Students observe active disengagement in junior faculty who initially express interest. Students and administrators believe junior faculty fear professional retaliation if they support fraternities or sororities.</a:t>
            </a:r>
            <a:r>
              <a:rPr lang="en-US" dirty="0" smtClean="0"/>
              <a:t> </a:t>
            </a:r>
          </a:p>
        </p:txBody>
      </p:sp>
      <p:sp>
        <p:nvSpPr>
          <p:cNvPr id="4" name="Slide Number Placeholder 3"/>
          <p:cNvSpPr>
            <a:spLocks noGrp="1"/>
          </p:cNvSpPr>
          <p:nvPr>
            <p:ph type="sldNum" sz="quarter" idx="10"/>
          </p:nvPr>
        </p:nvSpPr>
        <p:spPr/>
        <p:txBody>
          <a:bodyPr/>
          <a:lstStyle/>
          <a:p>
            <a:fld id="{0128DD6E-E931-43A0-8DDB-DC7AC216A5C6}"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b="0" i="0" u="none" strike="noStrike" kern="1200" dirty="0" smtClean="0">
                <a:solidFill>
                  <a:schemeClr val="tx1"/>
                </a:solidFill>
                <a:latin typeface="+mn-lt"/>
                <a:ea typeface="+mn-ea"/>
                <a:cs typeface="+mn-cs"/>
              </a:rPr>
              <a:t>Students involve their parents. Individual chapters engage parents of students. </a:t>
            </a:r>
          </a:p>
          <a:p>
            <a:endParaRPr lang="en-US" sz="1200" b="0" i="0" u="none" strike="noStrike" kern="120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Director of FS life hosts advisory team drive-ins. </a:t>
            </a:r>
            <a:r>
              <a:rPr lang="en-US" dirty="0" smtClean="0"/>
              <a:t>Alumni Relations provides logistic support for advisors to meet on campus with College resources and support.</a:t>
            </a:r>
            <a:r>
              <a:rPr lang="en-US" sz="1200" b="0" i="0" u="none" strike="noStrike" kern="1200" dirty="0" smtClean="0">
                <a:solidFill>
                  <a:schemeClr val="tx1"/>
                </a:solidFill>
                <a:latin typeface="+mn-lt"/>
                <a:ea typeface="+mn-ea"/>
                <a:cs typeface="+mn-cs"/>
              </a:rPr>
              <a:t> Otherwise, reliant upon heroes. Some chapters engaged but there</a:t>
            </a:r>
            <a:r>
              <a:rPr lang="en-US" sz="1200" b="0" i="0" u="none" strike="noStrike" kern="1200" baseline="0" dirty="0" smtClean="0">
                <a:solidFill>
                  <a:schemeClr val="tx1"/>
                </a:solidFill>
                <a:latin typeface="+mn-lt"/>
                <a:ea typeface="+mn-ea"/>
                <a:cs typeface="+mn-cs"/>
              </a:rPr>
              <a:t> are no College standards in advisor training</a:t>
            </a:r>
            <a:r>
              <a:rPr lang="en-US" sz="1200" b="0" i="0" u="none" strike="noStrike" kern="1200" dirty="0" smtClean="0">
                <a:solidFill>
                  <a:schemeClr val="tx1"/>
                </a:solidFill>
                <a:latin typeface="+mn-lt"/>
                <a:ea typeface="+mn-ea"/>
                <a:cs typeface="+mn-cs"/>
              </a:rPr>
              <a:t>.</a:t>
            </a:r>
            <a:r>
              <a:rPr lang="en-US" dirty="0" smtClean="0"/>
              <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r>
              <a:rPr lang="en-US" sz="1200" b="0" i="0" u="none" strike="noStrike" kern="1200" dirty="0" smtClean="0">
                <a:solidFill>
                  <a:schemeClr val="tx1"/>
                </a:solidFill>
                <a:latin typeface="+mn-lt"/>
                <a:ea typeface="+mn-ea"/>
                <a:cs typeface="+mn-cs"/>
              </a:rPr>
              <a:t>No comments on Tech Clinic</a:t>
            </a:r>
          </a:p>
          <a:p>
            <a:endParaRPr lang="en-US" sz="1200" b="0" i="0" u="none" strike="noStrike" kern="120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Administration comments to the student newspaper indicate faculty are so opposed to integrating academics with the Greek community that they view academic use of chapter houses as coercion that cannot be supported.</a:t>
            </a:r>
            <a:r>
              <a:rPr lang="en-US" dirty="0" smtClean="0"/>
              <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Landis informed</a:t>
            </a:r>
            <a:r>
              <a:rPr lang="en-US" baseline="0" dirty="0" smtClean="0"/>
              <a:t> chapters of requirements for background checks if volunteers are working with children.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smtClean="0">
                <a:solidFill>
                  <a:schemeClr val="tx1"/>
                </a:solidFill>
                <a:latin typeface="+mn-lt"/>
                <a:ea typeface="+mn-ea"/>
                <a:cs typeface="+mn-cs"/>
              </a:rPr>
              <a:t>FS students host alcohol education events.</a:t>
            </a:r>
            <a:r>
              <a:rPr lang="en-US" dirty="0" smtClean="0"/>
              <a:t> The level of training campus wide, particularly for other</a:t>
            </a:r>
            <a:r>
              <a:rPr lang="en-US" baseline="0" dirty="0" smtClean="0"/>
              <a:t> groups such as athletics, continues to lag behind which could create unsafe social norms for the rest of the campus.</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r>
              <a:rPr lang="en-US" dirty="0" smtClean="0"/>
              <a:t>No comments on Faculty including high risk alcohol in curriculum</a:t>
            </a:r>
          </a:p>
          <a:p>
            <a:endParaRPr lang="en-US" sz="1200" b="0" i="0" u="none" strike="noStrike" kern="120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Alumni relayed concerns to the administration that current College policy and insurance/risk management guidelines incentivize events to be held off campus. Current College policy remains unchanged.</a:t>
            </a:r>
            <a:r>
              <a:rPr lang="en-US" sz="1200" b="0" i="0" u="none" strike="noStrike" kern="1200" baseline="0" dirty="0" smtClean="0">
                <a:solidFill>
                  <a:schemeClr val="tx1"/>
                </a:solidFill>
                <a:latin typeface="+mn-lt"/>
                <a:ea typeface="+mn-ea"/>
                <a:cs typeface="+mn-cs"/>
              </a:rPr>
              <a:t> Administration worked with several chapters to host events during Homecoming on campus, which was a positive start. However, little progress since then. Troublingly, sororities are registering to travel to Lehigh’s campus to host parties there rather than host registered parties on Lafayette’s campus. </a:t>
            </a:r>
            <a:endParaRPr lang="en-US" dirty="0" smtClean="0"/>
          </a:p>
          <a:p>
            <a:endParaRPr lang="en-US" sz="1200" b="0" i="0" u="none" strike="noStrike" kern="120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No hotline established. Students using Counseling Center resources.</a:t>
            </a:r>
            <a:r>
              <a:rPr lang="en-US" dirty="0" smtClean="0"/>
              <a:t> </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 comments</a:t>
            </a:r>
            <a:r>
              <a:rPr lang="en-US" baseline="0" dirty="0" smtClean="0"/>
              <a:t> on IFC and Panhellenic Judicial Boards other than I’m disappointed this needs further study before implementing</a:t>
            </a:r>
            <a:r>
              <a:rPr lang="en-US" baseline="0" dirty="0" smtClean="0"/>
              <a:t>.</a:t>
            </a:r>
            <a:endParaRPr lang="en-US" dirty="0" smtClean="0"/>
          </a:p>
        </p:txBody>
      </p:sp>
      <p:sp>
        <p:nvSpPr>
          <p:cNvPr id="4" name="Slide Number Placeholder 3"/>
          <p:cNvSpPr>
            <a:spLocks noGrp="1"/>
          </p:cNvSpPr>
          <p:nvPr>
            <p:ph type="sldNum" sz="quarter" idx="10"/>
          </p:nvPr>
        </p:nvSpPr>
        <p:spPr/>
        <p:txBody>
          <a:bodyPr/>
          <a:lstStyle/>
          <a:p>
            <a:fld id="{0128DD6E-E931-43A0-8DDB-DC7AC216A5C6}"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smtClean="0">
                <a:solidFill>
                  <a:schemeClr val="tx1"/>
                </a:solidFill>
                <a:latin typeface="+mn-lt"/>
                <a:ea typeface="+mn-ea"/>
                <a:cs typeface="+mn-cs"/>
              </a:rPr>
              <a:t>Director of FS Life integrated website into rest of College communications. </a:t>
            </a:r>
            <a:r>
              <a:rPr lang="en-US" sz="1200" b="0" i="0" u="none" strike="noStrike" kern="1200" baseline="0" dirty="0" smtClean="0">
                <a:solidFill>
                  <a:schemeClr val="tx1"/>
                </a:solidFill>
                <a:latin typeface="+mn-lt"/>
                <a:ea typeface="+mn-ea"/>
                <a:cs typeface="+mn-cs"/>
              </a:rPr>
              <a:t>Updates from IAGGL now include the information presented about the FS community to the Board of Trustees. </a:t>
            </a:r>
            <a:r>
              <a:rPr lang="en-US" sz="1200" b="0" i="0" u="none" strike="noStrike" kern="1200" dirty="0" smtClean="0">
                <a:solidFill>
                  <a:schemeClr val="tx1"/>
                </a:solidFill>
                <a:latin typeface="+mn-lt"/>
                <a:ea typeface="+mn-ea"/>
                <a:cs typeface="+mn-cs"/>
              </a:rPr>
              <a:t>ITS gave AISB website. Greek Life websites are difficult to find in comparison to peer institutions and take too many clicks to find from the homepage.</a:t>
            </a:r>
            <a:r>
              <a:rPr lang="en-US" sz="1200" b="0" i="0" u="none" strike="noStrike" kern="1200" baseline="0" dirty="0" smtClean="0">
                <a:solidFill>
                  <a:schemeClr val="tx1"/>
                </a:solidFill>
                <a:latin typeface="+mn-lt"/>
                <a:ea typeface="+mn-ea"/>
                <a:cs typeface="+mn-cs"/>
              </a:rPr>
              <a:t> </a:t>
            </a:r>
            <a:endParaRPr lang="en-US" dirty="0" smtClean="0"/>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smtClean="0">
                <a:solidFill>
                  <a:schemeClr val="tx1"/>
                </a:solidFill>
                <a:latin typeface="+mn-lt"/>
                <a:ea typeface="+mn-ea"/>
                <a:cs typeface="+mn-cs"/>
              </a:rPr>
              <a:t>At direction of FS Life, FS students participate in more modules than unaffiliated students</a:t>
            </a:r>
            <a:r>
              <a:rPr lang="en-US" dirty="0" smtClean="0"/>
              <a:t> </a:t>
            </a:r>
            <a:r>
              <a:rPr lang="en-US" sz="1200" b="0" i="0" u="none" strike="noStrike" kern="1200" dirty="0" smtClean="0">
                <a:solidFill>
                  <a:schemeClr val="tx1"/>
                </a:solidFill>
                <a:latin typeface="+mn-lt"/>
                <a:ea typeface="+mn-ea"/>
                <a:cs typeface="+mn-cs"/>
              </a:rPr>
              <a:t> </a:t>
            </a:r>
            <a:r>
              <a:rPr lang="en-US" dirty="0" smtClean="0"/>
              <a:t> </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smtClean="0">
                <a:solidFill>
                  <a:schemeClr val="tx1"/>
                </a:solidFill>
                <a:latin typeface="+mn-lt"/>
                <a:ea typeface="+mn-ea"/>
                <a:cs typeface="+mn-cs"/>
              </a:rPr>
              <a:t>Embraced by students and alumni.</a:t>
            </a:r>
            <a:r>
              <a:rPr lang="en-US" dirty="0" smtClean="0"/>
              <a:t> Already done.</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smtClean="0">
                <a:solidFill>
                  <a:schemeClr val="tx1"/>
                </a:solidFill>
                <a:latin typeface="+mn-lt"/>
                <a:ea typeface="+mn-ea"/>
                <a:cs typeface="+mn-cs"/>
              </a:rPr>
              <a:t>IAGGL held many meetings to draft metrics and reported on progress towards</a:t>
            </a:r>
            <a:r>
              <a:rPr lang="en-US" sz="1200" b="0" i="0" u="none" strike="noStrike" kern="1200" baseline="0" dirty="0" smtClean="0">
                <a:solidFill>
                  <a:schemeClr val="tx1"/>
                </a:solidFill>
                <a:latin typeface="+mn-lt"/>
                <a:ea typeface="+mn-ea"/>
                <a:cs typeface="+mn-cs"/>
              </a:rPr>
              <a:t> benchmarks to the Board. Reaction to the school newspaper from the President indicates we appear to have already achieved our goals. </a:t>
            </a:r>
            <a:r>
              <a:rPr lang="en-US" dirty="0" smtClean="0"/>
              <a:t> </a:t>
            </a:r>
          </a:p>
        </p:txBody>
      </p:sp>
      <p:sp>
        <p:nvSpPr>
          <p:cNvPr id="4" name="Slide Number Placeholder 3"/>
          <p:cNvSpPr>
            <a:spLocks noGrp="1"/>
          </p:cNvSpPr>
          <p:nvPr>
            <p:ph type="sldNum" sz="quarter" idx="10"/>
          </p:nvPr>
        </p:nvSpPr>
        <p:spPr/>
        <p:txBody>
          <a:bodyPr/>
          <a:lstStyle/>
          <a:p>
            <a:fld id="{0128DD6E-E931-43A0-8DDB-DC7AC216A5C6}"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Has the tide turned since</a:t>
            </a:r>
            <a:r>
              <a:rPr lang="en-US" baseline="0" dirty="0" smtClean="0"/>
              <a:t> our previous update in August? http://www.rhodke.org/2012/07/30/status-of-board-of-trustees-directives-for-greek-life/</a:t>
            </a:r>
          </a:p>
          <a:p>
            <a:endParaRPr lang="en-US" baseline="0" dirty="0" smtClean="0"/>
          </a:p>
          <a:p>
            <a:r>
              <a:rPr lang="en-US" baseline="0" dirty="0" smtClean="0"/>
              <a:t>We are trending in the right direction, but still need to see if the pending changes pan out the way the optimists in us expect.</a:t>
            </a:r>
            <a:endParaRPr lang="en-US" dirty="0"/>
          </a:p>
        </p:txBody>
      </p:sp>
      <p:sp>
        <p:nvSpPr>
          <p:cNvPr id="4" name="Slide Number Placeholder 3"/>
          <p:cNvSpPr>
            <a:spLocks noGrp="1"/>
          </p:cNvSpPr>
          <p:nvPr>
            <p:ph type="sldNum" sz="quarter" idx="10"/>
          </p:nvPr>
        </p:nvSpPr>
        <p:spPr/>
        <p:txBody>
          <a:bodyPr/>
          <a:lstStyle/>
          <a:p>
            <a:fld id="{0128DD6E-E931-43A0-8DDB-DC7AC216A5C6}"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A49B72F-B0F1-40D9-85A6-44E00E581378}" type="datetimeFigureOut">
              <a:rPr lang="en-US" smtClean="0"/>
              <a:pPr/>
              <a:t>3/11/2013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D2292B-8955-402B-AA9F-BDD1120315C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49B72F-B0F1-40D9-85A6-44E00E581378}" type="datetimeFigureOut">
              <a:rPr lang="en-US" smtClean="0"/>
              <a:pPr/>
              <a:t>3/11/2013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D2292B-8955-402B-AA9F-BDD1120315C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49B72F-B0F1-40D9-85A6-44E00E581378}" type="datetimeFigureOut">
              <a:rPr lang="en-US" smtClean="0"/>
              <a:pPr/>
              <a:t>3/11/2013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D2292B-8955-402B-AA9F-BDD1120315C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49B72F-B0F1-40D9-85A6-44E00E581378}" type="datetimeFigureOut">
              <a:rPr lang="en-US" smtClean="0"/>
              <a:pPr/>
              <a:t>3/11/2013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D2292B-8955-402B-AA9F-BDD1120315C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49B72F-B0F1-40D9-85A6-44E00E581378}" type="datetimeFigureOut">
              <a:rPr lang="en-US" smtClean="0"/>
              <a:pPr/>
              <a:t>3/11/2013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D2292B-8955-402B-AA9F-BDD1120315C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A49B72F-B0F1-40D9-85A6-44E00E581378}" type="datetimeFigureOut">
              <a:rPr lang="en-US" smtClean="0"/>
              <a:pPr/>
              <a:t>3/11/2013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D2292B-8955-402B-AA9F-BDD1120315C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A49B72F-B0F1-40D9-85A6-44E00E581378}" type="datetimeFigureOut">
              <a:rPr lang="en-US" smtClean="0"/>
              <a:pPr/>
              <a:t>3/11/2013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D2292B-8955-402B-AA9F-BDD1120315C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A49B72F-B0F1-40D9-85A6-44E00E581378}" type="datetimeFigureOut">
              <a:rPr lang="en-US" smtClean="0"/>
              <a:pPr/>
              <a:t>3/11/2013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D2292B-8955-402B-AA9F-BDD1120315C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49B72F-B0F1-40D9-85A6-44E00E581378}" type="datetimeFigureOut">
              <a:rPr lang="en-US" smtClean="0"/>
              <a:pPr/>
              <a:t>3/11/2013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D2292B-8955-402B-AA9F-BDD1120315C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49B72F-B0F1-40D9-85A6-44E00E581378}" type="datetimeFigureOut">
              <a:rPr lang="en-US" smtClean="0"/>
              <a:pPr/>
              <a:t>3/11/2013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D2292B-8955-402B-AA9F-BDD1120315C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49B72F-B0F1-40D9-85A6-44E00E581378}" type="datetimeFigureOut">
              <a:rPr lang="en-US" smtClean="0"/>
              <a:pPr/>
              <a:t>3/11/2013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D2292B-8955-402B-AA9F-BDD1120315C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49B72F-B0F1-40D9-85A6-44E00E581378}" type="datetimeFigureOut">
              <a:rPr lang="en-US" smtClean="0"/>
              <a:pPr/>
              <a:t>3/11/2013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D2292B-8955-402B-AA9F-BDD1120315C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910039"/>
                </a:solidFill>
              </a:rPr>
              <a:t>Summary of Greek Life Actions</a:t>
            </a:r>
            <a:endParaRPr lang="en-US" dirty="0">
              <a:solidFill>
                <a:srgbClr val="910039"/>
              </a:solidFill>
            </a:endParaRPr>
          </a:p>
        </p:txBody>
      </p:sp>
      <p:sp>
        <p:nvSpPr>
          <p:cNvPr id="3" name="Subtitle 2"/>
          <p:cNvSpPr>
            <a:spLocks noGrp="1"/>
          </p:cNvSpPr>
          <p:nvPr>
            <p:ph type="subTitle" idx="1"/>
          </p:nvPr>
        </p:nvSpPr>
        <p:spPr/>
        <p:txBody>
          <a:bodyPr>
            <a:normAutofit fontScale="92500"/>
          </a:bodyPr>
          <a:lstStyle/>
          <a:p>
            <a:r>
              <a:rPr lang="en-US" dirty="0" smtClean="0">
                <a:solidFill>
                  <a:srgbClr val="910039"/>
                </a:solidFill>
                <a:effectLst>
                  <a:outerShdw blurRad="38100" dist="38100" dir="2700000" algn="tl">
                    <a:srgbClr val="000000">
                      <a:alpha val="43137"/>
                    </a:srgbClr>
                  </a:outerShdw>
                </a:effectLst>
              </a:rPr>
              <a:t>Following Decision of Board of Trustees </a:t>
            </a:r>
          </a:p>
          <a:p>
            <a:r>
              <a:rPr lang="en-US" dirty="0" smtClean="0">
                <a:solidFill>
                  <a:srgbClr val="910039"/>
                </a:solidFill>
                <a:effectLst>
                  <a:outerShdw blurRad="38100" dist="38100" dir="2700000" algn="tl">
                    <a:srgbClr val="000000">
                      <a:alpha val="43137"/>
                    </a:srgbClr>
                  </a:outerShdw>
                </a:effectLst>
              </a:rPr>
              <a:t>of</a:t>
            </a:r>
          </a:p>
          <a:p>
            <a:r>
              <a:rPr lang="en-US" dirty="0" smtClean="0">
                <a:solidFill>
                  <a:srgbClr val="910039"/>
                </a:solidFill>
                <a:effectLst>
                  <a:outerShdw blurRad="38100" dist="38100" dir="2700000" algn="tl">
                    <a:srgbClr val="000000">
                      <a:alpha val="43137"/>
                    </a:srgbClr>
                  </a:outerShdw>
                </a:effectLst>
              </a:rPr>
              <a:t>Lafayette College</a:t>
            </a:r>
            <a:endParaRPr lang="en-US" dirty="0">
              <a:solidFill>
                <a:srgbClr val="910039"/>
              </a:solidFill>
              <a:effectLst>
                <a:outerShdw blurRad="38100" dist="38100" dir="2700000" algn="tl">
                  <a:srgbClr val="000000">
                    <a:alpha val="43137"/>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13105"/>
            <a:ext cx="7772400" cy="1470025"/>
          </a:xfrm>
        </p:spPr>
        <p:txBody>
          <a:bodyPr>
            <a:noAutofit/>
          </a:bodyPr>
          <a:lstStyle/>
          <a:p>
            <a:r>
              <a:rPr lang="en-US" sz="4000" dirty="0" smtClean="0">
                <a:solidFill>
                  <a:srgbClr val="910039"/>
                </a:solidFill>
              </a:rPr>
              <a:t>These documents created and maintained by Michael De </a:t>
            </a:r>
            <a:r>
              <a:rPr lang="en-US" sz="4000" dirty="0" err="1" smtClean="0">
                <a:solidFill>
                  <a:srgbClr val="910039"/>
                </a:solidFill>
              </a:rPr>
              <a:t>Lisi</a:t>
            </a:r>
            <a:r>
              <a:rPr lang="en-US" sz="4000" dirty="0" smtClean="0">
                <a:solidFill>
                  <a:srgbClr val="910039"/>
                </a:solidFill>
              </a:rPr>
              <a:t> ‘03 for the alumni and student leadership of Delta Kappa Epsilon </a:t>
            </a:r>
            <a:endParaRPr lang="en-US" sz="4000" dirty="0">
              <a:solidFill>
                <a:srgbClr val="910039"/>
              </a:solidFill>
            </a:endParaRPr>
          </a:p>
        </p:txBody>
      </p:sp>
      <p:sp>
        <p:nvSpPr>
          <p:cNvPr id="3" name="Subtitle 2"/>
          <p:cNvSpPr>
            <a:spLocks noGrp="1"/>
          </p:cNvSpPr>
          <p:nvPr>
            <p:ph type="subTitle" idx="1"/>
          </p:nvPr>
        </p:nvSpPr>
        <p:spPr>
          <a:xfrm>
            <a:off x="928116" y="3049016"/>
            <a:ext cx="7287768" cy="2624328"/>
          </a:xfrm>
        </p:spPr>
        <p:txBody>
          <a:bodyPr>
            <a:normAutofit fontScale="70000" lnSpcReduction="20000"/>
          </a:bodyPr>
          <a:lstStyle/>
          <a:p>
            <a:r>
              <a:rPr lang="en-US" dirty="0" smtClean="0">
                <a:solidFill>
                  <a:srgbClr val="910039"/>
                </a:solidFill>
                <a:effectLst>
                  <a:outerShdw blurRad="38100" dist="38100" dir="2700000" algn="tl">
                    <a:srgbClr val="000000">
                      <a:alpha val="43137"/>
                    </a:srgbClr>
                  </a:outerShdw>
                </a:effectLst>
              </a:rPr>
              <a:t>Based on conversations with current students (affiliated &amp; independent), alumni (affiliated &amp; independent), current members of the faculty, and members of the administration observing the progress towards fulfilling the Board of Trustees’ directive for the Greek community to ensure the continued success of Greek community at Lafayette College, DKE’s alignment with the strategic direction of the College, DKE’s compliance with current policy, and the enhancement of the overall health of the fraternity and sorority community.</a:t>
            </a:r>
            <a:endParaRPr lang="en-US" dirty="0">
              <a:solidFill>
                <a:srgbClr val="910039"/>
              </a:solidFill>
              <a:effectLst>
                <a:outerShdw blurRad="38100" dist="38100" dir="2700000" algn="tl">
                  <a:srgbClr val="000000">
                    <a:alpha val="43137"/>
                  </a:srgbClr>
                </a:outerShdw>
              </a:effectLst>
            </a:endParaRPr>
          </a:p>
        </p:txBody>
      </p:sp>
      <p:sp>
        <p:nvSpPr>
          <p:cNvPr id="5" name="Text Box 11"/>
          <p:cNvSpPr txBox="1">
            <a:spLocks noChangeArrowheads="1"/>
          </p:cNvSpPr>
          <p:nvPr/>
        </p:nvSpPr>
        <p:spPr bwMode="auto">
          <a:xfrm>
            <a:off x="377952" y="5680599"/>
            <a:ext cx="8342313" cy="1034129"/>
          </a:xfrm>
          <a:prstGeom prst="rect">
            <a:avLst/>
          </a:prstGeom>
          <a:solidFill>
            <a:srgbClr val="910039"/>
          </a:solidFill>
          <a:ln w="9525" algn="ctr">
            <a:noFill/>
            <a:miter lim="800000"/>
            <a:headEnd/>
            <a:tailEnd/>
          </a:ln>
        </p:spPr>
        <p:txBody>
          <a:bodyPr wrap="square" bIns="64008" anchor="b" anchorCtr="0">
            <a:spAutoFit/>
          </a:bodyPr>
          <a:lstStyle/>
          <a:p>
            <a:pPr algn="ctr" defTabSz="865188"/>
            <a:r>
              <a:rPr lang="en-US" sz="2000" dirty="0" err="1" smtClean="0">
                <a:solidFill>
                  <a:schemeClr val="bg1"/>
                </a:solidFill>
                <a:latin typeface="Arial" pitchFamily="34" charset="0"/>
                <a:cs typeface="Arial" pitchFamily="34" charset="0"/>
              </a:rPr>
              <a:t>Deke’s</a:t>
            </a:r>
            <a:r>
              <a:rPr lang="en-US" sz="2000" dirty="0" smtClean="0">
                <a:solidFill>
                  <a:schemeClr val="bg1"/>
                </a:solidFill>
                <a:latin typeface="Arial" pitchFamily="34" charset="0"/>
                <a:cs typeface="Arial" pitchFamily="34" charset="0"/>
              </a:rPr>
              <a:t> leadership needs to continue supporting the administration &amp; faculty  implementation of  the Board of Trustees approved recommendations, especially to remove vestigial impediments</a:t>
            </a:r>
            <a:endParaRPr lang="en-US" sz="2000" i="1" u="sng" dirty="0" smtClean="0">
              <a:solidFill>
                <a:schemeClr val="bg1"/>
              </a:solidFill>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 Slides</a:t>
            </a:r>
            <a:endParaRPr lang="en-US" dirty="0"/>
          </a:p>
        </p:txBody>
      </p:sp>
      <p:sp>
        <p:nvSpPr>
          <p:cNvPr id="3" name="Content Placeholder 2"/>
          <p:cNvSpPr>
            <a:spLocks noGrp="1"/>
          </p:cNvSpPr>
          <p:nvPr>
            <p:ph idx="1"/>
          </p:nvPr>
        </p:nvSpPr>
        <p:spPr/>
        <p:txBody>
          <a:bodyPr/>
          <a:lstStyle/>
          <a:p>
            <a:r>
              <a:rPr lang="en-US" dirty="0" smtClean="0"/>
              <a:t>The following are the slides in the same order of the initial scoring in August, which matches the order of the Greek Life Working Group and the direction by the Board of Trustees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910039"/>
                </a:solidFill>
              </a:rPr>
              <a:t>Improving Relationships between the College and the Greek Community</a:t>
            </a:r>
            <a:endParaRPr lang="en-US" dirty="0">
              <a:solidFill>
                <a:srgbClr val="910039"/>
              </a:solidFill>
            </a:endParaRPr>
          </a:p>
        </p:txBody>
      </p:sp>
      <p:graphicFrame>
        <p:nvGraphicFramePr>
          <p:cNvPr id="4" name="Content Placeholder 3"/>
          <p:cNvGraphicFramePr>
            <a:graphicFrameLocks noGrp="1"/>
          </p:cNvGraphicFramePr>
          <p:nvPr>
            <p:ph idx="1"/>
          </p:nvPr>
        </p:nvGraphicFramePr>
        <p:xfrm>
          <a:off x="457200" y="1600200"/>
          <a:ext cx="8229600" cy="360680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algn="ctr"/>
                      <a:r>
                        <a:rPr lang="en-US" dirty="0" smtClean="0"/>
                        <a:t>Short Name</a:t>
                      </a:r>
                      <a:endParaRPr lang="en-US" dirty="0"/>
                    </a:p>
                  </a:txBody>
                  <a:tcPr anchor="ctr"/>
                </a:tc>
                <a:tc>
                  <a:txBody>
                    <a:bodyPr/>
                    <a:lstStyle/>
                    <a:p>
                      <a:pPr algn="ctr"/>
                      <a:r>
                        <a:rPr lang="en-US" dirty="0" smtClean="0"/>
                        <a:t>Board Action</a:t>
                      </a:r>
                      <a:endParaRPr lang="en-US" dirty="0"/>
                    </a:p>
                  </a:txBody>
                  <a:tcPr anchor="ctr"/>
                </a:tc>
                <a:tc>
                  <a:txBody>
                    <a:bodyPr/>
                    <a:lstStyle/>
                    <a:p>
                      <a:pPr algn="ctr"/>
                      <a:r>
                        <a:rPr lang="en-US" dirty="0" err="1" smtClean="0"/>
                        <a:t>BoT</a:t>
                      </a:r>
                      <a:r>
                        <a:rPr lang="en-US" dirty="0" smtClean="0"/>
                        <a:t> Action Date</a:t>
                      </a:r>
                      <a:endParaRPr lang="en-US" dirty="0"/>
                    </a:p>
                  </a:txBody>
                  <a:tcPr anchor="ctr"/>
                </a:tc>
                <a:tc>
                  <a:txBody>
                    <a:bodyPr/>
                    <a:lstStyle/>
                    <a:p>
                      <a:pPr algn="ctr"/>
                      <a:r>
                        <a:rPr lang="en-US" dirty="0" smtClean="0"/>
                        <a:t>Administration  &amp; Faculty Action</a:t>
                      </a:r>
                      <a:endParaRPr lang="en-US" dirty="0"/>
                    </a:p>
                  </a:txBody>
                  <a:tcPr anchor="ctr"/>
                </a:tc>
              </a:tr>
              <a:tr h="370840">
                <a:tc>
                  <a:txBody>
                    <a:bodyPr/>
                    <a:lstStyle/>
                    <a:p>
                      <a:pPr algn="l" fontAlgn="b"/>
                      <a:r>
                        <a:rPr lang="en-US" sz="1100" b="0" i="0" u="none" strike="noStrike" dirty="0">
                          <a:solidFill>
                            <a:srgbClr val="000000"/>
                          </a:solidFill>
                          <a:latin typeface="Calibri"/>
                        </a:rPr>
                        <a:t>Partner with AISB</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r h="370840">
                <a:tc>
                  <a:txBody>
                    <a:bodyPr/>
                    <a:lstStyle/>
                    <a:p>
                      <a:pPr algn="l" fontAlgn="b"/>
                      <a:r>
                        <a:rPr lang="en-US" sz="1100" b="0" i="0" u="none" strike="noStrike">
                          <a:solidFill>
                            <a:srgbClr val="000000"/>
                          </a:solidFill>
                          <a:latin typeface="Calibri"/>
                        </a:rPr>
                        <a:t>Greek Life in College PR</a:t>
                      </a:r>
                    </a:p>
                  </a:txBody>
                  <a:tcPr marL="0" marR="0" marT="0" marB="0" anchor="ctr"/>
                </a:tc>
                <a:tc>
                  <a:txBody>
                    <a:bodyPr/>
                    <a:lstStyle/>
                    <a:p>
                      <a:endParaRPr 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10/22/2011</a:t>
                      </a:r>
                    </a:p>
                  </a:txBody>
                  <a:tcPr anchor="ctr"/>
                </a:tc>
                <a:tc>
                  <a:txBody>
                    <a:bodyPr/>
                    <a:lstStyle/>
                    <a:p>
                      <a:endParaRPr lang="en-US" dirty="0"/>
                    </a:p>
                  </a:txBody>
                  <a:tcPr anchor="ctr"/>
                </a:tc>
              </a:tr>
              <a:tr h="370840">
                <a:tc>
                  <a:txBody>
                    <a:bodyPr/>
                    <a:lstStyle/>
                    <a:p>
                      <a:pPr algn="l" fontAlgn="b"/>
                      <a:r>
                        <a:rPr lang="en-US" sz="1100" b="0" i="0" u="none" strike="noStrike">
                          <a:solidFill>
                            <a:srgbClr val="000000"/>
                          </a:solidFill>
                          <a:latin typeface="Calibri"/>
                        </a:rPr>
                        <a:t>Balanced perspective on website</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r h="370840">
                <a:tc>
                  <a:txBody>
                    <a:bodyPr/>
                    <a:lstStyle/>
                    <a:p>
                      <a:pPr algn="l" fontAlgn="b"/>
                      <a:r>
                        <a:rPr lang="en-US" sz="1100" b="0" i="0" u="none" strike="noStrike">
                          <a:solidFill>
                            <a:srgbClr val="000000"/>
                          </a:solidFill>
                          <a:latin typeface="Calibri"/>
                        </a:rPr>
                        <a:t>Partner with nationals</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r h="370840">
                <a:tc>
                  <a:txBody>
                    <a:bodyPr/>
                    <a:lstStyle/>
                    <a:p>
                      <a:pPr algn="l" fontAlgn="b"/>
                      <a:r>
                        <a:rPr lang="en-US" sz="1100" b="0" i="0" u="none" strike="noStrike">
                          <a:solidFill>
                            <a:srgbClr val="000000"/>
                          </a:solidFill>
                          <a:latin typeface="Calibri"/>
                        </a:rPr>
                        <a:t>Parental involvement</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r h="370840">
                <a:tc>
                  <a:txBody>
                    <a:bodyPr/>
                    <a:lstStyle/>
                    <a:p>
                      <a:pPr algn="l" fontAlgn="b"/>
                      <a:r>
                        <a:rPr lang="en-US" sz="1100" b="0" i="0" u="none" strike="noStrike">
                          <a:solidFill>
                            <a:srgbClr val="000000"/>
                          </a:solidFill>
                          <a:latin typeface="Calibri"/>
                        </a:rPr>
                        <a:t>Engage alumni for chapter house management</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r h="370840">
                <a:tc>
                  <a:txBody>
                    <a:bodyPr/>
                    <a:lstStyle/>
                    <a:p>
                      <a:pPr algn="l" fontAlgn="b"/>
                      <a:r>
                        <a:rPr lang="en-US" sz="1100" b="0" i="0" u="none" strike="noStrike">
                          <a:solidFill>
                            <a:srgbClr val="000000"/>
                          </a:solidFill>
                          <a:latin typeface="Calibri"/>
                        </a:rPr>
                        <a:t>Strengthen alumni advising training</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a:p>
                  </a:txBody>
                  <a:tcPr anchor="ctr"/>
                </a:tc>
              </a:tr>
              <a:tr h="370840">
                <a:tc>
                  <a:txBody>
                    <a:bodyPr/>
                    <a:lstStyle/>
                    <a:p>
                      <a:pPr algn="l" fontAlgn="b"/>
                      <a:r>
                        <a:rPr lang="en-US" sz="1100" b="0" i="0" u="none" strike="noStrike" dirty="0">
                          <a:solidFill>
                            <a:srgbClr val="000000"/>
                          </a:solidFill>
                          <a:latin typeface="Calibri"/>
                        </a:rPr>
                        <a:t>VP of Campus Life to secure more Greek Life resources</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bl>
          </a:graphicData>
        </a:graphic>
      </p:graphicFrame>
      <p:sp>
        <p:nvSpPr>
          <p:cNvPr id="5" name="Oval 4"/>
          <p:cNvSpPr/>
          <p:nvPr/>
        </p:nvSpPr>
        <p:spPr>
          <a:xfrm>
            <a:off x="3352800" y="2286000"/>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352800" y="3014472"/>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352800" y="3395472"/>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3352800" y="3758184"/>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3352800" y="4120896"/>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3352800" y="4511040"/>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3352800" y="4873752"/>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7498447" y="2639568"/>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p>
        </p:txBody>
      </p:sp>
      <p:sp>
        <p:nvSpPr>
          <p:cNvPr id="16" name="Oval 15"/>
          <p:cNvSpPr/>
          <p:nvPr/>
        </p:nvSpPr>
        <p:spPr>
          <a:xfrm>
            <a:off x="7498447" y="3002280"/>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p>
        </p:txBody>
      </p:sp>
      <p:sp>
        <p:nvSpPr>
          <p:cNvPr id="17" name="Oval 16"/>
          <p:cNvSpPr/>
          <p:nvPr/>
        </p:nvSpPr>
        <p:spPr>
          <a:xfrm>
            <a:off x="7498447" y="3749040"/>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p>
        </p:txBody>
      </p:sp>
      <p:sp>
        <p:nvSpPr>
          <p:cNvPr id="18" name="Oval 17"/>
          <p:cNvSpPr/>
          <p:nvPr/>
        </p:nvSpPr>
        <p:spPr>
          <a:xfrm>
            <a:off x="7498447" y="4111752"/>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p>
        </p:txBody>
      </p:sp>
      <p:sp>
        <p:nvSpPr>
          <p:cNvPr id="27" name="Oval 26"/>
          <p:cNvSpPr/>
          <p:nvPr/>
        </p:nvSpPr>
        <p:spPr>
          <a:xfrm>
            <a:off x="7498447" y="2286000"/>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p>
        </p:txBody>
      </p:sp>
      <p:sp>
        <p:nvSpPr>
          <p:cNvPr id="29" name="Text Box 11"/>
          <p:cNvSpPr txBox="1">
            <a:spLocks noChangeArrowheads="1"/>
          </p:cNvSpPr>
          <p:nvPr/>
        </p:nvSpPr>
        <p:spPr bwMode="auto">
          <a:xfrm>
            <a:off x="381000" y="6324600"/>
            <a:ext cx="8342313" cy="418576"/>
          </a:xfrm>
          <a:prstGeom prst="rect">
            <a:avLst/>
          </a:prstGeom>
          <a:solidFill>
            <a:srgbClr val="910039"/>
          </a:solidFill>
          <a:ln w="9525" algn="ctr">
            <a:noFill/>
            <a:miter lim="800000"/>
            <a:headEnd/>
            <a:tailEnd/>
          </a:ln>
        </p:spPr>
        <p:txBody>
          <a:bodyPr wrap="square" bIns="64008" anchor="b" anchorCtr="0">
            <a:spAutoFit/>
          </a:bodyPr>
          <a:lstStyle/>
          <a:p>
            <a:pPr algn="ctr" defTabSz="865188"/>
            <a:r>
              <a:rPr lang="en-US" sz="2000" dirty="0" smtClean="0">
                <a:solidFill>
                  <a:schemeClr val="bg1"/>
                </a:solidFill>
                <a:latin typeface="Arial" pitchFamily="34" charset="0"/>
                <a:cs typeface="Arial" pitchFamily="34" charset="0"/>
              </a:rPr>
              <a:t>Significant improvement since August. Continue this trend!</a:t>
            </a:r>
          </a:p>
        </p:txBody>
      </p:sp>
      <p:sp>
        <p:nvSpPr>
          <p:cNvPr id="30" name="Oval 29"/>
          <p:cNvSpPr/>
          <p:nvPr/>
        </p:nvSpPr>
        <p:spPr>
          <a:xfrm>
            <a:off x="3352800" y="2667000"/>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7498447" y="3386328"/>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p>
        </p:txBody>
      </p:sp>
      <p:sp>
        <p:nvSpPr>
          <p:cNvPr id="21" name="Up Arrow 20"/>
          <p:cNvSpPr/>
          <p:nvPr/>
        </p:nvSpPr>
        <p:spPr>
          <a:xfrm>
            <a:off x="7929390" y="2258458"/>
            <a:ext cx="297456" cy="31948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Up Arrow 21"/>
          <p:cNvSpPr/>
          <p:nvPr/>
        </p:nvSpPr>
        <p:spPr>
          <a:xfrm>
            <a:off x="7929390" y="2631195"/>
            <a:ext cx="297456" cy="31948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Up Arrow 22"/>
          <p:cNvSpPr/>
          <p:nvPr/>
        </p:nvSpPr>
        <p:spPr>
          <a:xfrm>
            <a:off x="7929390" y="3378506"/>
            <a:ext cx="297456" cy="31948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7498447" y="4495506"/>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p>
        </p:txBody>
      </p:sp>
      <p:sp>
        <p:nvSpPr>
          <p:cNvPr id="26" name="Oval 25"/>
          <p:cNvSpPr/>
          <p:nvPr/>
        </p:nvSpPr>
        <p:spPr>
          <a:xfrm>
            <a:off x="7498447" y="4862294"/>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p>
        </p:txBody>
      </p:sp>
      <p:sp>
        <p:nvSpPr>
          <p:cNvPr id="31" name="Up Arrow 30"/>
          <p:cNvSpPr/>
          <p:nvPr/>
        </p:nvSpPr>
        <p:spPr>
          <a:xfrm>
            <a:off x="7929390" y="4489374"/>
            <a:ext cx="297456" cy="31948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Up Arrow 32"/>
          <p:cNvSpPr/>
          <p:nvPr/>
        </p:nvSpPr>
        <p:spPr>
          <a:xfrm>
            <a:off x="7929390" y="4840078"/>
            <a:ext cx="297456" cy="31948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910039"/>
                </a:solidFill>
              </a:rPr>
              <a:t>The Greek Community as a Center for Academic Excellence and Innovation</a:t>
            </a:r>
            <a:endParaRPr lang="en-US" dirty="0">
              <a:solidFill>
                <a:srgbClr val="910039"/>
              </a:solidFill>
            </a:endParaRPr>
          </a:p>
        </p:txBody>
      </p:sp>
      <p:graphicFrame>
        <p:nvGraphicFramePr>
          <p:cNvPr id="4" name="Content Placeholder 3"/>
          <p:cNvGraphicFramePr>
            <a:graphicFrameLocks noGrp="1"/>
          </p:cNvGraphicFramePr>
          <p:nvPr>
            <p:ph idx="1"/>
          </p:nvPr>
        </p:nvGraphicFramePr>
        <p:xfrm>
          <a:off x="457200" y="1600200"/>
          <a:ext cx="8229600" cy="212344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algn="ctr"/>
                      <a:r>
                        <a:rPr lang="en-US" dirty="0" smtClean="0"/>
                        <a:t>Short Name</a:t>
                      </a:r>
                      <a:endParaRPr lang="en-US" dirty="0"/>
                    </a:p>
                  </a:txBody>
                  <a:tcPr anchor="ctr"/>
                </a:tc>
                <a:tc>
                  <a:txBody>
                    <a:bodyPr/>
                    <a:lstStyle/>
                    <a:p>
                      <a:pPr algn="ctr"/>
                      <a:r>
                        <a:rPr lang="en-US" dirty="0" smtClean="0"/>
                        <a:t>Board Action</a:t>
                      </a:r>
                      <a:endParaRPr lang="en-US" dirty="0"/>
                    </a:p>
                  </a:txBody>
                  <a:tcPr anchor="ctr"/>
                </a:tc>
                <a:tc>
                  <a:txBody>
                    <a:bodyPr/>
                    <a:lstStyle/>
                    <a:p>
                      <a:pPr algn="ctr"/>
                      <a:r>
                        <a:rPr lang="en-US" dirty="0" err="1" smtClean="0"/>
                        <a:t>BoT</a:t>
                      </a:r>
                      <a:r>
                        <a:rPr lang="en-US" dirty="0" smtClean="0"/>
                        <a:t> Action Date</a:t>
                      </a:r>
                      <a:endParaRPr lang="en-US" dirty="0"/>
                    </a:p>
                  </a:txBody>
                  <a:tcPr anchor="ctr"/>
                </a:tc>
                <a:tc>
                  <a:txBody>
                    <a:bodyPr/>
                    <a:lstStyle/>
                    <a:p>
                      <a:pPr algn="ctr"/>
                      <a:r>
                        <a:rPr lang="en-US" dirty="0" smtClean="0"/>
                        <a:t>Administration  &amp; Faculty Action</a:t>
                      </a:r>
                      <a:endParaRPr lang="en-US" dirty="0"/>
                    </a:p>
                  </a:txBody>
                  <a:tcPr anchor="ctr"/>
                </a:tc>
              </a:tr>
              <a:tr h="370840">
                <a:tc>
                  <a:txBody>
                    <a:bodyPr/>
                    <a:lstStyle/>
                    <a:p>
                      <a:pPr algn="l" fontAlgn="b"/>
                      <a:r>
                        <a:rPr lang="en-US" sz="1100" b="0" i="0" u="none" strike="noStrike" dirty="0">
                          <a:solidFill>
                            <a:srgbClr val="000000"/>
                          </a:solidFill>
                          <a:latin typeface="Calibri"/>
                        </a:rPr>
                        <a:t>Tech Clinic Model</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r h="370840">
                <a:tc>
                  <a:txBody>
                    <a:bodyPr/>
                    <a:lstStyle/>
                    <a:p>
                      <a:pPr algn="l" fontAlgn="b"/>
                      <a:r>
                        <a:rPr lang="en-US" sz="1100" b="0" i="0" u="none" strike="noStrike">
                          <a:solidFill>
                            <a:srgbClr val="000000"/>
                          </a:solidFill>
                          <a:latin typeface="Calibri"/>
                        </a:rPr>
                        <a:t>Academic use of chapter houses</a:t>
                      </a:r>
                    </a:p>
                  </a:txBody>
                  <a:tcPr marL="0" marR="0" marT="0" marB="0" anchor="ctr"/>
                </a:tc>
                <a:tc>
                  <a:txBody>
                    <a:bodyPr/>
                    <a:lstStyle/>
                    <a:p>
                      <a:endParaRPr 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10/22/2011</a:t>
                      </a:r>
                    </a:p>
                  </a:txBody>
                  <a:tcPr anchor="ctr"/>
                </a:tc>
                <a:tc>
                  <a:txBody>
                    <a:bodyPr/>
                    <a:lstStyle/>
                    <a:p>
                      <a:endParaRPr lang="en-US" dirty="0"/>
                    </a:p>
                  </a:txBody>
                  <a:tcPr anchor="ctr"/>
                </a:tc>
              </a:tr>
              <a:tr h="370840">
                <a:tc>
                  <a:txBody>
                    <a:bodyPr/>
                    <a:lstStyle/>
                    <a:p>
                      <a:pPr algn="l" fontAlgn="b"/>
                      <a:r>
                        <a:rPr lang="en-US" sz="1100" b="0" i="0" u="none" strike="noStrike" dirty="0">
                          <a:solidFill>
                            <a:srgbClr val="000000"/>
                          </a:solidFill>
                          <a:latin typeface="Calibri"/>
                        </a:rPr>
                        <a:t>Revamp </a:t>
                      </a:r>
                      <a:r>
                        <a:rPr lang="en-US" sz="1100" b="0" i="0" u="none" strike="noStrike" dirty="0" smtClean="0">
                          <a:solidFill>
                            <a:srgbClr val="000000"/>
                          </a:solidFill>
                          <a:latin typeface="Calibri"/>
                        </a:rPr>
                        <a:t>accreditation</a:t>
                      </a:r>
                      <a:r>
                        <a:rPr lang="en-US" sz="1100" b="0" i="0" u="none" strike="noStrike" baseline="0" dirty="0" smtClean="0">
                          <a:solidFill>
                            <a:srgbClr val="000000"/>
                          </a:solidFill>
                          <a:latin typeface="Calibri"/>
                        </a:rPr>
                        <a:t> </a:t>
                      </a:r>
                      <a:r>
                        <a:rPr lang="en-US" sz="1100" b="0" i="0" u="none" strike="noStrike" dirty="0" smtClean="0">
                          <a:solidFill>
                            <a:srgbClr val="000000"/>
                          </a:solidFill>
                          <a:latin typeface="Calibri"/>
                        </a:rPr>
                        <a:t>program </a:t>
                      </a:r>
                      <a:r>
                        <a:rPr lang="en-US" sz="1100" b="0" i="0" u="none" strike="noStrike" dirty="0">
                          <a:solidFill>
                            <a:srgbClr val="000000"/>
                          </a:solidFill>
                          <a:latin typeface="Calibri"/>
                        </a:rPr>
                        <a:t>(COMPASS) with NIC guidelines</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r h="370840">
                <a:tc>
                  <a:txBody>
                    <a:bodyPr/>
                    <a:lstStyle/>
                    <a:p>
                      <a:pPr algn="l" fontAlgn="b"/>
                      <a:r>
                        <a:rPr lang="en-US" sz="1100" b="0" i="0" u="none" strike="noStrike" dirty="0">
                          <a:solidFill>
                            <a:srgbClr val="000000"/>
                          </a:solidFill>
                          <a:latin typeface="Calibri"/>
                        </a:rPr>
                        <a:t>Encourage faculty involvement in Greek chapters</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bl>
          </a:graphicData>
        </a:graphic>
      </p:graphicFrame>
      <p:sp>
        <p:nvSpPr>
          <p:cNvPr id="5" name="Oval 4"/>
          <p:cNvSpPr/>
          <p:nvPr/>
        </p:nvSpPr>
        <p:spPr>
          <a:xfrm>
            <a:off x="3352800" y="2286000"/>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3352800" y="2630424"/>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352800" y="3023616"/>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352800" y="3386328"/>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7501128" y="2667000"/>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01128" y="3386328"/>
            <a:ext cx="304800" cy="3048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7501128" y="3014472"/>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7501128" y="2286000"/>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 Box 11"/>
          <p:cNvSpPr txBox="1">
            <a:spLocks noChangeArrowheads="1"/>
          </p:cNvSpPr>
          <p:nvPr/>
        </p:nvSpPr>
        <p:spPr bwMode="auto">
          <a:xfrm>
            <a:off x="381000" y="6324600"/>
            <a:ext cx="8342313" cy="418576"/>
          </a:xfrm>
          <a:prstGeom prst="rect">
            <a:avLst/>
          </a:prstGeom>
          <a:solidFill>
            <a:srgbClr val="910039"/>
          </a:solidFill>
          <a:ln w="9525" algn="ctr">
            <a:noFill/>
            <a:miter lim="800000"/>
            <a:headEnd/>
            <a:tailEnd/>
          </a:ln>
        </p:spPr>
        <p:txBody>
          <a:bodyPr wrap="square" bIns="64008" anchor="b" anchorCtr="0">
            <a:spAutoFit/>
          </a:bodyPr>
          <a:lstStyle/>
          <a:p>
            <a:pPr algn="ctr" defTabSz="865188"/>
            <a:r>
              <a:rPr lang="en-US" sz="2000" dirty="0" smtClean="0">
                <a:solidFill>
                  <a:schemeClr val="bg1"/>
                </a:solidFill>
                <a:latin typeface="Arial" pitchFamily="34" charset="0"/>
                <a:cs typeface="Arial" pitchFamily="34" charset="0"/>
              </a:rPr>
              <a:t>Proposed program has potential if resources support it</a:t>
            </a:r>
          </a:p>
        </p:txBody>
      </p:sp>
      <p:sp>
        <p:nvSpPr>
          <p:cNvPr id="13" name="Up Arrow 12"/>
          <p:cNvSpPr/>
          <p:nvPr/>
        </p:nvSpPr>
        <p:spPr>
          <a:xfrm>
            <a:off x="7908275" y="2994752"/>
            <a:ext cx="297456" cy="31948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910039"/>
                </a:solidFill>
              </a:rPr>
              <a:t>Supporting a Diverse, Inclusive, and Welcoming Greek Community</a:t>
            </a:r>
            <a:endParaRPr lang="en-US" dirty="0">
              <a:solidFill>
                <a:srgbClr val="910039"/>
              </a:solidFill>
            </a:endParaRPr>
          </a:p>
        </p:txBody>
      </p:sp>
      <p:graphicFrame>
        <p:nvGraphicFramePr>
          <p:cNvPr id="4" name="Content Placeholder 3"/>
          <p:cNvGraphicFramePr>
            <a:graphicFrameLocks noGrp="1"/>
          </p:cNvGraphicFramePr>
          <p:nvPr>
            <p:ph idx="1"/>
          </p:nvPr>
        </p:nvGraphicFramePr>
        <p:xfrm>
          <a:off x="457200" y="1600200"/>
          <a:ext cx="8229600" cy="336804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algn="ctr"/>
                      <a:r>
                        <a:rPr lang="en-US" dirty="0" smtClean="0"/>
                        <a:t>Short Name</a:t>
                      </a:r>
                      <a:endParaRPr lang="en-US" dirty="0"/>
                    </a:p>
                  </a:txBody>
                  <a:tcPr anchor="ctr"/>
                </a:tc>
                <a:tc>
                  <a:txBody>
                    <a:bodyPr/>
                    <a:lstStyle/>
                    <a:p>
                      <a:pPr algn="ctr"/>
                      <a:r>
                        <a:rPr lang="en-US" dirty="0" smtClean="0"/>
                        <a:t>Board Action</a:t>
                      </a:r>
                      <a:endParaRPr lang="en-US" dirty="0"/>
                    </a:p>
                  </a:txBody>
                  <a:tcPr anchor="ctr"/>
                </a:tc>
                <a:tc>
                  <a:txBody>
                    <a:bodyPr/>
                    <a:lstStyle/>
                    <a:p>
                      <a:pPr algn="ctr"/>
                      <a:r>
                        <a:rPr lang="en-US" dirty="0" err="1" smtClean="0"/>
                        <a:t>BoT</a:t>
                      </a:r>
                      <a:r>
                        <a:rPr lang="en-US" dirty="0" smtClean="0"/>
                        <a:t> Action Date</a:t>
                      </a:r>
                      <a:endParaRPr lang="en-US" dirty="0"/>
                    </a:p>
                  </a:txBody>
                  <a:tcPr anchor="ctr"/>
                </a:tc>
                <a:tc>
                  <a:txBody>
                    <a:bodyPr/>
                    <a:lstStyle/>
                    <a:p>
                      <a:pPr algn="ctr"/>
                      <a:r>
                        <a:rPr lang="en-US" dirty="0" smtClean="0"/>
                        <a:t>Administration  &amp; Faculty Action</a:t>
                      </a:r>
                      <a:endParaRPr lang="en-US" dirty="0"/>
                    </a:p>
                  </a:txBody>
                  <a:tcPr anchor="ctr"/>
                </a:tc>
              </a:tr>
              <a:tr h="370840">
                <a:tc>
                  <a:txBody>
                    <a:bodyPr/>
                    <a:lstStyle/>
                    <a:p>
                      <a:pPr algn="l" fontAlgn="b"/>
                      <a:r>
                        <a:rPr lang="en-US" sz="1100" b="0" i="0" u="none" strike="noStrike" dirty="0">
                          <a:solidFill>
                            <a:srgbClr val="000000"/>
                          </a:solidFill>
                          <a:latin typeface="Calibri"/>
                        </a:rPr>
                        <a:t>Transparency in recruitment selection criteria</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r h="370840">
                <a:tc>
                  <a:txBody>
                    <a:bodyPr/>
                    <a:lstStyle/>
                    <a:p>
                      <a:pPr algn="l" fontAlgn="b"/>
                      <a:r>
                        <a:rPr lang="en-US" sz="1100" b="0" i="0" u="none" strike="noStrike">
                          <a:solidFill>
                            <a:srgbClr val="000000"/>
                          </a:solidFill>
                          <a:latin typeface="Calibri"/>
                        </a:rPr>
                        <a:t>Purposeful new member education programs with College, alumni, parents, and nationals</a:t>
                      </a:r>
                    </a:p>
                  </a:txBody>
                  <a:tcPr marL="0" marR="0" marT="0" marB="0" anchor="ctr"/>
                </a:tc>
                <a:tc>
                  <a:txBody>
                    <a:bodyPr/>
                    <a:lstStyle/>
                    <a:p>
                      <a:endParaRPr 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10/22/2011</a:t>
                      </a:r>
                    </a:p>
                  </a:txBody>
                  <a:tcPr anchor="ctr"/>
                </a:tc>
                <a:tc>
                  <a:txBody>
                    <a:bodyPr/>
                    <a:lstStyle/>
                    <a:p>
                      <a:endParaRPr lang="en-US" dirty="0"/>
                    </a:p>
                  </a:txBody>
                  <a:tcPr anchor="ctr"/>
                </a:tc>
              </a:tr>
              <a:tr h="370840">
                <a:tc>
                  <a:txBody>
                    <a:bodyPr/>
                    <a:lstStyle/>
                    <a:p>
                      <a:pPr algn="l" fontAlgn="b"/>
                      <a:r>
                        <a:rPr lang="en-US" sz="1100" b="0" i="0" u="none" strike="noStrike">
                          <a:solidFill>
                            <a:srgbClr val="000000"/>
                          </a:solidFill>
                          <a:latin typeface="Calibri"/>
                        </a:rPr>
                        <a:t>Fund for financial support of joining Greek chapters</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r h="370840">
                <a:tc>
                  <a:txBody>
                    <a:bodyPr/>
                    <a:lstStyle/>
                    <a:p>
                      <a:pPr algn="l" fontAlgn="b"/>
                      <a:r>
                        <a:rPr lang="en-US" sz="1100" b="0" i="0" u="none" strike="noStrike">
                          <a:solidFill>
                            <a:srgbClr val="000000"/>
                          </a:solidFill>
                          <a:latin typeface="Calibri"/>
                        </a:rPr>
                        <a:t>Open alcohol-free social events</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r h="370840">
                <a:tc>
                  <a:txBody>
                    <a:bodyPr/>
                    <a:lstStyle/>
                    <a:p>
                      <a:pPr algn="l" fontAlgn="b"/>
                      <a:r>
                        <a:rPr lang="en-US" sz="1100" b="0" i="0" u="none" strike="noStrike">
                          <a:solidFill>
                            <a:srgbClr val="000000"/>
                          </a:solidFill>
                          <a:latin typeface="Calibri"/>
                        </a:rPr>
                        <a:t>Service learning partner with Easton</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r h="370840">
                <a:tc>
                  <a:txBody>
                    <a:bodyPr/>
                    <a:lstStyle/>
                    <a:p>
                      <a:pPr algn="l" fontAlgn="b"/>
                      <a:r>
                        <a:rPr lang="en-US" sz="1100" b="0" i="0" u="none" strike="noStrike" dirty="0">
                          <a:solidFill>
                            <a:srgbClr val="000000"/>
                          </a:solidFill>
                          <a:latin typeface="Calibri"/>
                        </a:rPr>
                        <a:t>Culturally based fraternities and sororities</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r h="370840">
                <a:tc>
                  <a:txBody>
                    <a:bodyPr/>
                    <a:lstStyle/>
                    <a:p>
                      <a:pPr algn="l" fontAlgn="b"/>
                      <a:r>
                        <a:rPr lang="en-US" sz="1100" b="0" i="0" u="none" strike="noStrike" dirty="0">
                          <a:solidFill>
                            <a:srgbClr val="000000"/>
                          </a:solidFill>
                          <a:latin typeface="Calibri"/>
                        </a:rPr>
                        <a:t>Leadership development program</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bl>
          </a:graphicData>
        </a:graphic>
      </p:graphicFrame>
      <p:sp>
        <p:nvSpPr>
          <p:cNvPr id="5" name="Oval 4"/>
          <p:cNvSpPr/>
          <p:nvPr/>
        </p:nvSpPr>
        <p:spPr>
          <a:xfrm>
            <a:off x="3352800" y="2286000"/>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3352800" y="2721864"/>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352800" y="3133344"/>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352800" y="3505200"/>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3352800" y="3886200"/>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3352800" y="4267200"/>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3352800" y="4639056"/>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7501128" y="3886200"/>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quot;No&quot; Symbol 23"/>
          <p:cNvSpPr/>
          <p:nvPr/>
        </p:nvSpPr>
        <p:spPr>
          <a:xfrm>
            <a:off x="7463028" y="2670048"/>
            <a:ext cx="381000" cy="381000"/>
          </a:xfrm>
          <a:prstGeom prst="noSmoking">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7" name="Oval 26"/>
          <p:cNvSpPr/>
          <p:nvPr/>
        </p:nvSpPr>
        <p:spPr>
          <a:xfrm>
            <a:off x="7501128" y="2286000"/>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quot;No&quot; Symbol 27"/>
          <p:cNvSpPr/>
          <p:nvPr/>
        </p:nvSpPr>
        <p:spPr>
          <a:xfrm>
            <a:off x="7463028" y="4230624"/>
            <a:ext cx="381000" cy="381000"/>
          </a:xfrm>
          <a:prstGeom prst="noSmoking">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9" name="Text Box 11"/>
          <p:cNvSpPr txBox="1">
            <a:spLocks noChangeArrowheads="1"/>
          </p:cNvSpPr>
          <p:nvPr/>
        </p:nvSpPr>
        <p:spPr bwMode="auto">
          <a:xfrm>
            <a:off x="381000" y="6324600"/>
            <a:ext cx="8342313" cy="418576"/>
          </a:xfrm>
          <a:prstGeom prst="rect">
            <a:avLst/>
          </a:prstGeom>
          <a:solidFill>
            <a:srgbClr val="910039"/>
          </a:solidFill>
          <a:ln w="9525" algn="ctr">
            <a:noFill/>
            <a:miter lim="800000"/>
            <a:headEnd/>
            <a:tailEnd/>
          </a:ln>
        </p:spPr>
        <p:txBody>
          <a:bodyPr wrap="square" bIns="64008" anchor="b" anchorCtr="0">
            <a:spAutoFit/>
          </a:bodyPr>
          <a:lstStyle/>
          <a:p>
            <a:pPr algn="ctr" defTabSz="865188"/>
            <a:r>
              <a:rPr lang="en-US" sz="2000" dirty="0" smtClean="0">
                <a:solidFill>
                  <a:schemeClr val="bg1"/>
                </a:solidFill>
                <a:latin typeface="Arial" pitchFamily="34" charset="0"/>
                <a:cs typeface="Arial" pitchFamily="34" charset="0"/>
              </a:rPr>
              <a:t>Trending upward, but some policies still counter national best practices.</a:t>
            </a:r>
          </a:p>
        </p:txBody>
      </p:sp>
      <p:sp>
        <p:nvSpPr>
          <p:cNvPr id="25" name="Oval 24"/>
          <p:cNvSpPr/>
          <p:nvPr/>
        </p:nvSpPr>
        <p:spPr>
          <a:xfrm>
            <a:off x="7501128" y="3133344"/>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Up Arrow 18"/>
          <p:cNvSpPr/>
          <p:nvPr/>
        </p:nvSpPr>
        <p:spPr>
          <a:xfrm>
            <a:off x="7953260" y="3115938"/>
            <a:ext cx="297456" cy="31948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7501128" y="3495064"/>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Up Arrow 20"/>
          <p:cNvSpPr/>
          <p:nvPr/>
        </p:nvSpPr>
        <p:spPr>
          <a:xfrm>
            <a:off x="7953260" y="3488676"/>
            <a:ext cx="297456" cy="31948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7501128" y="4622493"/>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Up Arrow 22"/>
          <p:cNvSpPr/>
          <p:nvPr/>
        </p:nvSpPr>
        <p:spPr>
          <a:xfrm>
            <a:off x="7953260" y="4621577"/>
            <a:ext cx="297456" cy="31948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Down Arrow 29"/>
          <p:cNvSpPr/>
          <p:nvPr/>
        </p:nvSpPr>
        <p:spPr>
          <a:xfrm>
            <a:off x="7947752" y="4241495"/>
            <a:ext cx="308472" cy="33050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9" name="Picture 5"/>
          <p:cNvPicPr>
            <a:picLocks noChangeAspect="1" noChangeArrowheads="1"/>
          </p:cNvPicPr>
          <p:nvPr/>
        </p:nvPicPr>
        <p:blipFill>
          <a:blip r:embed="rId3" cstate="print"/>
          <a:srcRect/>
          <a:stretch>
            <a:fillRect/>
          </a:stretch>
        </p:blipFill>
        <p:spPr bwMode="auto">
          <a:xfrm>
            <a:off x="7954178" y="2400989"/>
            <a:ext cx="733539" cy="498915"/>
          </a:xfrm>
          <a:prstGeom prst="rect">
            <a:avLst/>
          </a:prstGeom>
          <a:noFill/>
          <a:ln w="9525">
            <a:noFill/>
            <a:miter lim="800000"/>
            <a:headEnd/>
            <a:tailEnd/>
          </a:ln>
        </p:spPr>
      </p:pic>
      <p:sp>
        <p:nvSpPr>
          <p:cNvPr id="34" name="Curved Down Arrow 33"/>
          <p:cNvSpPr/>
          <p:nvPr/>
        </p:nvSpPr>
        <p:spPr>
          <a:xfrm rot="8514061" flipV="1">
            <a:off x="2864903" y="1689291"/>
            <a:ext cx="5414938" cy="232029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1" name="TextBox 30"/>
          <p:cNvSpPr txBox="1"/>
          <p:nvPr/>
        </p:nvSpPr>
        <p:spPr>
          <a:xfrm>
            <a:off x="365759" y="5046001"/>
            <a:ext cx="8343901" cy="1200329"/>
          </a:xfrm>
          <a:prstGeom prst="rect">
            <a:avLst/>
          </a:prstGeom>
          <a:noFill/>
        </p:spPr>
        <p:txBody>
          <a:bodyPr wrap="square" rtlCol="0">
            <a:spAutoFit/>
          </a:bodyPr>
          <a:lstStyle/>
          <a:p>
            <a:r>
              <a:rPr lang="en-US" i="1" dirty="0" smtClean="0"/>
              <a:t>Since the Working Group Study, several athletic teams (Field Hockey, Track &amp; Field, Cross Country, and Volleyball) banned student athletes from joining fraternities or sororities. </a:t>
            </a:r>
            <a:r>
              <a:rPr lang="en-US" b="1" i="1" u="sng" dirty="0" smtClean="0"/>
              <a:t>This contradicts interviews with coaches conducted by the Group</a:t>
            </a:r>
            <a:r>
              <a:rPr lang="en-US" i="1" dirty="0" smtClean="0"/>
              <a:t>, and is important new information for the Board to consider because it changes their finding!</a:t>
            </a:r>
            <a:endParaRPr lang="en-US" i="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910039"/>
                </a:solidFill>
              </a:rPr>
              <a:t>Well-Being in the Greek Community</a:t>
            </a:r>
            <a:endParaRPr lang="en-US" dirty="0">
              <a:solidFill>
                <a:srgbClr val="910039"/>
              </a:solidFill>
            </a:endParaRPr>
          </a:p>
        </p:txBody>
      </p:sp>
      <p:graphicFrame>
        <p:nvGraphicFramePr>
          <p:cNvPr id="4" name="Content Placeholder 3"/>
          <p:cNvGraphicFramePr>
            <a:graphicFrameLocks noGrp="1"/>
          </p:cNvGraphicFramePr>
          <p:nvPr>
            <p:ph idx="1"/>
          </p:nvPr>
        </p:nvGraphicFramePr>
        <p:xfrm>
          <a:off x="457200" y="1600200"/>
          <a:ext cx="8229600" cy="448056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algn="ctr"/>
                      <a:r>
                        <a:rPr lang="en-US" dirty="0" smtClean="0"/>
                        <a:t>Short Name</a:t>
                      </a:r>
                      <a:endParaRPr lang="en-US" dirty="0"/>
                    </a:p>
                  </a:txBody>
                  <a:tcPr anchor="ctr"/>
                </a:tc>
                <a:tc>
                  <a:txBody>
                    <a:bodyPr/>
                    <a:lstStyle/>
                    <a:p>
                      <a:pPr algn="ctr"/>
                      <a:r>
                        <a:rPr lang="en-US" dirty="0" smtClean="0"/>
                        <a:t>Board Action</a:t>
                      </a:r>
                      <a:endParaRPr lang="en-US" dirty="0"/>
                    </a:p>
                  </a:txBody>
                  <a:tcPr anchor="ctr"/>
                </a:tc>
                <a:tc>
                  <a:txBody>
                    <a:bodyPr/>
                    <a:lstStyle/>
                    <a:p>
                      <a:pPr algn="ctr"/>
                      <a:r>
                        <a:rPr lang="en-US" dirty="0" err="1" smtClean="0"/>
                        <a:t>BoT</a:t>
                      </a:r>
                      <a:r>
                        <a:rPr lang="en-US" dirty="0" smtClean="0"/>
                        <a:t> Action Date</a:t>
                      </a:r>
                      <a:endParaRPr lang="en-US" dirty="0"/>
                    </a:p>
                  </a:txBody>
                  <a:tcPr anchor="ctr"/>
                </a:tc>
                <a:tc>
                  <a:txBody>
                    <a:bodyPr/>
                    <a:lstStyle/>
                    <a:p>
                      <a:pPr algn="ctr"/>
                      <a:r>
                        <a:rPr lang="en-US" dirty="0" smtClean="0"/>
                        <a:t>Administration  &amp; Faculty Action</a:t>
                      </a:r>
                      <a:endParaRPr lang="en-US" dirty="0"/>
                    </a:p>
                  </a:txBody>
                  <a:tcPr anchor="ctr"/>
                </a:tc>
              </a:tr>
              <a:tr h="370840">
                <a:tc>
                  <a:txBody>
                    <a:bodyPr/>
                    <a:lstStyle/>
                    <a:p>
                      <a:pPr algn="l" fontAlgn="b"/>
                      <a:r>
                        <a:rPr lang="en-US" sz="1100" b="0" i="0" u="none" strike="noStrike" dirty="0">
                          <a:solidFill>
                            <a:srgbClr val="000000"/>
                          </a:solidFill>
                          <a:latin typeface="Calibri"/>
                        </a:rPr>
                        <a:t>Comprehensive wellness model for positive, healthy lifestyle</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r h="370840">
                <a:tc>
                  <a:txBody>
                    <a:bodyPr/>
                    <a:lstStyle/>
                    <a:p>
                      <a:pPr algn="l" fontAlgn="b"/>
                      <a:r>
                        <a:rPr lang="en-US" sz="1100" b="0" i="0" u="none" strike="noStrike" dirty="0">
                          <a:solidFill>
                            <a:srgbClr val="000000"/>
                          </a:solidFill>
                          <a:latin typeface="Calibri"/>
                        </a:rPr>
                        <a:t>Students plan alcohol education and prevent (Greeks Advocating Mature Management of Alcohol)</a:t>
                      </a:r>
                    </a:p>
                  </a:txBody>
                  <a:tcPr marL="0" marR="0" marT="0" marB="0" anchor="ctr"/>
                </a:tc>
                <a:tc>
                  <a:txBody>
                    <a:bodyPr/>
                    <a:lstStyle/>
                    <a:p>
                      <a:endParaRPr 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10/22/2011</a:t>
                      </a:r>
                    </a:p>
                  </a:txBody>
                  <a:tcPr anchor="ctr"/>
                </a:tc>
                <a:tc>
                  <a:txBody>
                    <a:bodyPr/>
                    <a:lstStyle/>
                    <a:p>
                      <a:endParaRPr lang="en-US" dirty="0"/>
                    </a:p>
                  </a:txBody>
                  <a:tcPr anchor="ctr"/>
                </a:tc>
              </a:tr>
              <a:tr h="370840">
                <a:tc>
                  <a:txBody>
                    <a:bodyPr/>
                    <a:lstStyle/>
                    <a:p>
                      <a:pPr algn="l" fontAlgn="b"/>
                      <a:r>
                        <a:rPr lang="en-US" sz="1100" b="0" i="0" u="none" strike="noStrike" dirty="0">
                          <a:solidFill>
                            <a:srgbClr val="000000"/>
                          </a:solidFill>
                          <a:latin typeface="Calibri"/>
                        </a:rPr>
                        <a:t>Adopt </a:t>
                      </a:r>
                      <a:r>
                        <a:rPr lang="en-US" sz="1100" b="0" i="1" u="none" strike="noStrike" dirty="0">
                          <a:solidFill>
                            <a:srgbClr val="000000"/>
                          </a:solidFill>
                          <a:latin typeface="Calibri"/>
                        </a:rPr>
                        <a:t>Outside the Classroom</a:t>
                      </a:r>
                      <a:endParaRPr lang="en-US" sz="1100" b="0" i="0" u="none" strike="noStrike" dirty="0">
                        <a:solidFill>
                          <a:srgbClr val="000000"/>
                        </a:solidFill>
                        <a:latin typeface="Calibri"/>
                      </a:endParaRP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r h="370840">
                <a:tc>
                  <a:txBody>
                    <a:bodyPr/>
                    <a:lstStyle/>
                    <a:p>
                      <a:pPr algn="l" fontAlgn="b"/>
                      <a:r>
                        <a:rPr lang="en-US" sz="1100" b="0" i="0" u="none" strike="noStrike">
                          <a:solidFill>
                            <a:srgbClr val="000000"/>
                          </a:solidFill>
                          <a:latin typeface="Calibri"/>
                        </a:rPr>
                        <a:t>Faculty include high risk alcohol in class curriculum</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a:p>
                  </a:txBody>
                  <a:tcPr anchor="ctr"/>
                </a:tc>
              </a:tr>
              <a:tr h="370840">
                <a:tc>
                  <a:txBody>
                    <a:bodyPr/>
                    <a:lstStyle/>
                    <a:p>
                      <a:pPr algn="l" fontAlgn="b"/>
                      <a:r>
                        <a:rPr lang="en-US" sz="1100" b="0" i="0" u="none" strike="noStrike">
                          <a:solidFill>
                            <a:srgbClr val="000000"/>
                          </a:solidFill>
                          <a:latin typeface="Calibri"/>
                        </a:rPr>
                        <a:t>Work with alumni on off campus social events</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a:p>
                  </a:txBody>
                  <a:tcPr anchor="ctr"/>
                </a:tc>
              </a:tr>
              <a:tr h="370840">
                <a:tc>
                  <a:txBody>
                    <a:bodyPr/>
                    <a:lstStyle/>
                    <a:p>
                      <a:pPr algn="l" fontAlgn="b"/>
                      <a:r>
                        <a:rPr lang="en-US" sz="1100" b="0" i="0" u="none" strike="noStrike">
                          <a:solidFill>
                            <a:srgbClr val="000000"/>
                          </a:solidFill>
                          <a:latin typeface="Calibri"/>
                        </a:rPr>
                        <a:t>Hazing prevention conferences and campuswide Tip Line</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a:p>
                  </a:txBody>
                  <a:tcPr anchor="ctr"/>
                </a:tc>
              </a:tr>
              <a:tr h="370840">
                <a:tc>
                  <a:txBody>
                    <a:bodyPr/>
                    <a:lstStyle/>
                    <a:p>
                      <a:pPr algn="l" fontAlgn="b"/>
                      <a:r>
                        <a:rPr lang="en-US" sz="1100" b="0" i="0" u="none" strike="noStrike">
                          <a:solidFill>
                            <a:srgbClr val="000000"/>
                          </a:solidFill>
                          <a:latin typeface="Calibri"/>
                        </a:rPr>
                        <a:t>Educate community on individual v group conduct</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a:p>
                  </a:txBody>
                  <a:tcPr anchor="ctr"/>
                </a:tc>
              </a:tr>
              <a:tr h="370840">
                <a:tc>
                  <a:txBody>
                    <a:bodyPr/>
                    <a:lstStyle/>
                    <a:p>
                      <a:pPr algn="l" fontAlgn="b"/>
                      <a:r>
                        <a:rPr lang="en-US" sz="1100" b="0" i="0" u="none" strike="noStrike" dirty="0">
                          <a:solidFill>
                            <a:srgbClr val="000000"/>
                          </a:solidFill>
                          <a:latin typeface="Calibri"/>
                        </a:rPr>
                        <a:t>Train Student Conduct Committee; integrate alumni </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r h="370840">
                <a:tc>
                  <a:txBody>
                    <a:bodyPr/>
                    <a:lstStyle/>
                    <a:p>
                      <a:pPr algn="l" fontAlgn="b"/>
                      <a:r>
                        <a:rPr lang="en-US" sz="1100" b="0" i="0" u="none" strike="noStrike" dirty="0">
                          <a:solidFill>
                            <a:srgbClr val="000000"/>
                          </a:solidFill>
                          <a:latin typeface="Calibri"/>
                        </a:rPr>
                        <a:t>Create IFC and Panhellenic Judicial Boards</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r h="370840">
                <a:tc>
                  <a:txBody>
                    <a:bodyPr/>
                    <a:lstStyle/>
                    <a:p>
                      <a:pPr algn="l" fontAlgn="b"/>
                      <a:r>
                        <a:rPr lang="en-US" sz="1100" b="0" i="0" u="none" strike="noStrike" dirty="0">
                          <a:solidFill>
                            <a:srgbClr val="000000"/>
                          </a:solidFill>
                          <a:latin typeface="Calibri"/>
                        </a:rPr>
                        <a:t>Separate Director of FS Life from adjudicating conduct</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bl>
          </a:graphicData>
        </a:graphic>
      </p:graphicFrame>
      <p:sp>
        <p:nvSpPr>
          <p:cNvPr id="5" name="Oval 4"/>
          <p:cNvSpPr/>
          <p:nvPr/>
        </p:nvSpPr>
        <p:spPr>
          <a:xfrm>
            <a:off x="3352800" y="2286000"/>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3352800" y="2721864"/>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352800" y="3133344"/>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352800" y="3505200"/>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3352800" y="3886200"/>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3352800" y="4267200"/>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3352800" y="4639056"/>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3352800" y="5001768"/>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3352800" y="5742432"/>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7496170" y="2667000"/>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496170" y="3505200"/>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7496170" y="3886200"/>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7496170" y="4267200"/>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7496170" y="5364480"/>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7496170" y="5791200"/>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7496170" y="3124200"/>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 Box 11"/>
          <p:cNvSpPr txBox="1">
            <a:spLocks noChangeArrowheads="1"/>
          </p:cNvSpPr>
          <p:nvPr/>
        </p:nvSpPr>
        <p:spPr bwMode="auto">
          <a:xfrm>
            <a:off x="381000" y="6324600"/>
            <a:ext cx="8342313" cy="418576"/>
          </a:xfrm>
          <a:prstGeom prst="rect">
            <a:avLst/>
          </a:prstGeom>
          <a:solidFill>
            <a:srgbClr val="910039"/>
          </a:solidFill>
          <a:ln w="9525" algn="ctr">
            <a:noFill/>
            <a:miter lim="800000"/>
            <a:headEnd/>
            <a:tailEnd/>
          </a:ln>
        </p:spPr>
        <p:txBody>
          <a:bodyPr wrap="square" bIns="64008" anchor="b" anchorCtr="0">
            <a:spAutoFit/>
          </a:bodyPr>
          <a:lstStyle/>
          <a:p>
            <a:pPr algn="ctr" defTabSz="865188"/>
            <a:r>
              <a:rPr lang="en-US" sz="2000" dirty="0" smtClean="0">
                <a:solidFill>
                  <a:schemeClr val="bg1"/>
                </a:solidFill>
                <a:latin typeface="Arial" pitchFamily="34" charset="0"/>
                <a:cs typeface="Arial" pitchFamily="34" charset="0"/>
              </a:rPr>
              <a:t>Signs of improvement but need evidence and policy updates</a:t>
            </a:r>
          </a:p>
        </p:txBody>
      </p:sp>
      <p:sp>
        <p:nvSpPr>
          <p:cNvPr id="30" name="Oval 29"/>
          <p:cNvSpPr/>
          <p:nvPr/>
        </p:nvSpPr>
        <p:spPr>
          <a:xfrm>
            <a:off x="3352800" y="5361432"/>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7496170" y="2257724"/>
            <a:ext cx="304800" cy="304800"/>
          </a:xfrm>
          <a:prstGeom prst="ellipse">
            <a:avLst/>
          </a:prstGeom>
          <a:gradFill flip="none" rotWithShape="1">
            <a:gsLst>
              <a:gs pos="44000">
                <a:srgbClr val="FFF200"/>
              </a:gs>
              <a:gs pos="45000">
                <a:srgbClr val="FF7A00"/>
              </a:gs>
              <a:gs pos="70000">
                <a:srgbClr val="FF0300"/>
              </a:gs>
              <a:gs pos="100000">
                <a:srgbClr val="4D0808"/>
              </a:gs>
            </a:gsLst>
            <a:lin ang="13500000" scaled="0"/>
            <a:tileRect/>
          </a:gradFill>
          <a:ln>
            <a:gradFill flip="none" rotWithShape="1">
              <a:gsLst>
                <a:gs pos="43000">
                  <a:srgbClr val="FFF200"/>
                </a:gs>
                <a:gs pos="45000">
                  <a:srgbClr val="FF7A00"/>
                </a:gs>
                <a:gs pos="70000">
                  <a:srgbClr val="FF0300"/>
                </a:gs>
                <a:gs pos="100000">
                  <a:srgbClr val="4D0808"/>
                </a:gs>
              </a:gsLst>
              <a:lin ang="135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Up Arrow 25"/>
          <p:cNvSpPr/>
          <p:nvPr/>
        </p:nvSpPr>
        <p:spPr>
          <a:xfrm>
            <a:off x="7934899" y="2267639"/>
            <a:ext cx="297456" cy="31948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7496170" y="4631234"/>
            <a:ext cx="304800" cy="3048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7496170" y="4994791"/>
            <a:ext cx="304800" cy="3048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Up Arrow 32"/>
          <p:cNvSpPr/>
          <p:nvPr/>
        </p:nvSpPr>
        <p:spPr>
          <a:xfrm>
            <a:off x="7934899" y="4986969"/>
            <a:ext cx="297456" cy="31948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Up Arrow 33"/>
          <p:cNvSpPr/>
          <p:nvPr/>
        </p:nvSpPr>
        <p:spPr>
          <a:xfrm>
            <a:off x="7934899" y="4623412"/>
            <a:ext cx="297456" cy="31948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910039"/>
                </a:solidFill>
              </a:rPr>
              <a:t>College Recognition and Assessment of Greek Organizations</a:t>
            </a:r>
            <a:endParaRPr lang="en-US" dirty="0">
              <a:solidFill>
                <a:srgbClr val="910039"/>
              </a:solidFill>
            </a:endParaRPr>
          </a:p>
        </p:txBody>
      </p:sp>
      <p:graphicFrame>
        <p:nvGraphicFramePr>
          <p:cNvPr id="4" name="Content Placeholder 3"/>
          <p:cNvGraphicFramePr>
            <a:graphicFrameLocks noGrp="1"/>
          </p:cNvGraphicFramePr>
          <p:nvPr>
            <p:ph idx="1"/>
          </p:nvPr>
        </p:nvGraphicFramePr>
        <p:xfrm>
          <a:off x="457200" y="1600200"/>
          <a:ext cx="8229600" cy="138176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algn="ctr"/>
                      <a:r>
                        <a:rPr lang="en-US" dirty="0" smtClean="0"/>
                        <a:t>Short Name</a:t>
                      </a:r>
                      <a:endParaRPr lang="en-US" dirty="0"/>
                    </a:p>
                  </a:txBody>
                  <a:tcPr anchor="ctr"/>
                </a:tc>
                <a:tc>
                  <a:txBody>
                    <a:bodyPr/>
                    <a:lstStyle/>
                    <a:p>
                      <a:pPr algn="ctr"/>
                      <a:r>
                        <a:rPr lang="en-US" dirty="0" smtClean="0"/>
                        <a:t>Board Action</a:t>
                      </a:r>
                      <a:endParaRPr lang="en-US" dirty="0"/>
                    </a:p>
                  </a:txBody>
                  <a:tcPr anchor="ctr"/>
                </a:tc>
                <a:tc>
                  <a:txBody>
                    <a:bodyPr/>
                    <a:lstStyle/>
                    <a:p>
                      <a:pPr algn="ctr"/>
                      <a:r>
                        <a:rPr lang="en-US" dirty="0" err="1" smtClean="0"/>
                        <a:t>BoT</a:t>
                      </a:r>
                      <a:r>
                        <a:rPr lang="en-US" dirty="0" smtClean="0"/>
                        <a:t> Action Date</a:t>
                      </a:r>
                      <a:endParaRPr lang="en-US" dirty="0"/>
                    </a:p>
                  </a:txBody>
                  <a:tcPr anchor="ctr"/>
                </a:tc>
                <a:tc>
                  <a:txBody>
                    <a:bodyPr/>
                    <a:lstStyle/>
                    <a:p>
                      <a:pPr algn="ctr"/>
                      <a:r>
                        <a:rPr lang="en-US" dirty="0" smtClean="0"/>
                        <a:t>Administration  &amp; Faculty Action</a:t>
                      </a:r>
                      <a:endParaRPr lang="en-US" dirty="0"/>
                    </a:p>
                  </a:txBody>
                  <a:tcPr anchor="ctr"/>
                </a:tc>
              </a:tr>
              <a:tr h="370840">
                <a:tc>
                  <a:txBody>
                    <a:bodyPr/>
                    <a:lstStyle/>
                    <a:p>
                      <a:pPr algn="l" fontAlgn="b"/>
                      <a:r>
                        <a:rPr lang="en-US" sz="1100" b="0" i="0" u="none" strike="noStrike" dirty="0">
                          <a:solidFill>
                            <a:srgbClr val="000000"/>
                          </a:solidFill>
                          <a:latin typeface="Calibri"/>
                        </a:rPr>
                        <a:t>Time and Responsibility Grid</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r h="370840">
                <a:tc>
                  <a:txBody>
                    <a:bodyPr/>
                    <a:lstStyle/>
                    <a:p>
                      <a:pPr algn="l" fontAlgn="b"/>
                      <a:r>
                        <a:rPr lang="en-US" sz="1100" b="0" i="0" u="none" strike="noStrike" dirty="0">
                          <a:solidFill>
                            <a:srgbClr val="000000"/>
                          </a:solidFill>
                          <a:latin typeface="Calibri"/>
                        </a:rPr>
                        <a:t>Oversight Committee</a:t>
                      </a:r>
                    </a:p>
                  </a:txBody>
                  <a:tcPr marL="0" marR="0" marT="0" marB="0" anchor="ctr"/>
                </a:tc>
                <a:tc>
                  <a:txBody>
                    <a:bodyPr/>
                    <a:lstStyle/>
                    <a:p>
                      <a:endParaRPr 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10/22/2011</a:t>
                      </a:r>
                    </a:p>
                  </a:txBody>
                  <a:tcPr anchor="ctr"/>
                </a:tc>
                <a:tc>
                  <a:txBody>
                    <a:bodyPr/>
                    <a:lstStyle/>
                    <a:p>
                      <a:endParaRPr lang="en-US" dirty="0"/>
                    </a:p>
                  </a:txBody>
                  <a:tcPr anchor="ctr"/>
                </a:tc>
              </a:tr>
            </a:tbl>
          </a:graphicData>
        </a:graphic>
      </p:graphicFrame>
      <p:sp>
        <p:nvSpPr>
          <p:cNvPr id="5" name="Oval 4"/>
          <p:cNvSpPr/>
          <p:nvPr/>
        </p:nvSpPr>
        <p:spPr>
          <a:xfrm>
            <a:off x="3352800" y="2286000"/>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3352800" y="2655763"/>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7501128" y="2667000"/>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7501128" y="2286000"/>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 Box 11"/>
          <p:cNvSpPr txBox="1">
            <a:spLocks noChangeArrowheads="1"/>
          </p:cNvSpPr>
          <p:nvPr/>
        </p:nvSpPr>
        <p:spPr bwMode="auto">
          <a:xfrm>
            <a:off x="381000" y="6324600"/>
            <a:ext cx="8342313" cy="418576"/>
          </a:xfrm>
          <a:prstGeom prst="rect">
            <a:avLst/>
          </a:prstGeom>
          <a:solidFill>
            <a:srgbClr val="910039"/>
          </a:solidFill>
          <a:ln w="9525" algn="ctr">
            <a:noFill/>
            <a:miter lim="800000"/>
            <a:headEnd/>
            <a:tailEnd/>
          </a:ln>
        </p:spPr>
        <p:txBody>
          <a:bodyPr wrap="square" bIns="64008" anchor="b" anchorCtr="0">
            <a:spAutoFit/>
          </a:bodyPr>
          <a:lstStyle/>
          <a:p>
            <a:pPr algn="ctr" defTabSz="865188"/>
            <a:r>
              <a:rPr lang="en-US" sz="2000" dirty="0" smtClean="0">
                <a:solidFill>
                  <a:schemeClr val="bg1"/>
                </a:solidFill>
                <a:latin typeface="Arial" pitchFamily="34" charset="0"/>
                <a:cs typeface="Arial" pitchFamily="34" charset="0"/>
              </a:rPr>
              <a:t>Refocus on Implementation in 2012-2013 Academic Year</a:t>
            </a:r>
          </a:p>
        </p:txBody>
      </p:sp>
      <p:sp>
        <p:nvSpPr>
          <p:cNvPr id="9" name="Up Arrow 8"/>
          <p:cNvSpPr/>
          <p:nvPr/>
        </p:nvSpPr>
        <p:spPr>
          <a:xfrm>
            <a:off x="7941326" y="2267639"/>
            <a:ext cx="297456" cy="31948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910039"/>
                </a:solidFill>
              </a:rPr>
              <a:t>Introduction</a:t>
            </a:r>
            <a:endParaRPr lang="en-US" dirty="0">
              <a:solidFill>
                <a:srgbClr val="910039"/>
              </a:solidFill>
            </a:endParaRPr>
          </a:p>
        </p:txBody>
      </p:sp>
      <p:sp>
        <p:nvSpPr>
          <p:cNvPr id="3" name="Content Placeholder 2"/>
          <p:cNvSpPr>
            <a:spLocks noGrp="1"/>
          </p:cNvSpPr>
          <p:nvPr>
            <p:ph idx="1"/>
          </p:nvPr>
        </p:nvSpPr>
        <p:spPr/>
        <p:txBody>
          <a:bodyPr>
            <a:normAutofit fontScale="92500" lnSpcReduction="10000"/>
          </a:bodyPr>
          <a:lstStyle/>
          <a:p>
            <a:pPr>
              <a:buNone/>
            </a:pPr>
            <a:r>
              <a:rPr lang="en-US" dirty="0" smtClean="0"/>
              <a:t>Following 18 months of careful analysis, the Greek Life Working Group comprised of Trustees, members of the administration, members of the Faculty, students, and alumni produced 31 recommendations.</a:t>
            </a:r>
          </a:p>
          <a:p>
            <a:pPr>
              <a:buNone/>
            </a:pPr>
            <a:r>
              <a:rPr lang="en-US" dirty="0" smtClean="0"/>
              <a:t>In October 2011 the </a:t>
            </a:r>
            <a:r>
              <a:rPr lang="en-US" b="1" i="1" u="sng" dirty="0" smtClean="0"/>
              <a:t>Board of Trustees </a:t>
            </a:r>
            <a:r>
              <a:rPr lang="en-US" dirty="0" smtClean="0"/>
              <a:t>unanimously </a:t>
            </a:r>
            <a:r>
              <a:rPr lang="en-US" b="1" i="1" u="sng" dirty="0" smtClean="0"/>
              <a:t>approved 23 </a:t>
            </a:r>
            <a:r>
              <a:rPr lang="en-US" dirty="0" smtClean="0"/>
              <a:t>recommendations and </a:t>
            </a:r>
            <a:r>
              <a:rPr lang="en-US" b="1" i="1" u="sng" dirty="0" smtClean="0"/>
              <a:t>directed</a:t>
            </a:r>
            <a:r>
              <a:rPr lang="en-US" dirty="0" smtClean="0"/>
              <a:t> the Administration and Faculty to </a:t>
            </a:r>
            <a:r>
              <a:rPr lang="en-US" b="1" i="1" u="sng" dirty="0" smtClean="0"/>
              <a:t>implement</a:t>
            </a:r>
            <a:r>
              <a:rPr lang="en-US" dirty="0" smtClean="0"/>
              <a:t> them. The Board </a:t>
            </a:r>
            <a:r>
              <a:rPr lang="en-US" b="1" i="1" u="sng" dirty="0" smtClean="0"/>
              <a:t>deferred for further study 8 </a:t>
            </a:r>
            <a:r>
              <a:rPr lang="en-US" dirty="0" smtClean="0"/>
              <a:t>recommendations. The Board </a:t>
            </a:r>
            <a:r>
              <a:rPr lang="en-US" b="1" i="1" u="sng" dirty="0" smtClean="0"/>
              <a:t>rejected ZERO</a:t>
            </a:r>
            <a:r>
              <a:rPr lang="en-US" dirty="0" smtClean="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910039"/>
                </a:solidFill>
              </a:rPr>
              <a:t>Formatting Note</a:t>
            </a:r>
            <a:endParaRPr lang="en-US" dirty="0">
              <a:solidFill>
                <a:srgbClr val="910039"/>
              </a:solidFill>
            </a:endParaRPr>
          </a:p>
        </p:txBody>
      </p:sp>
      <p:sp>
        <p:nvSpPr>
          <p:cNvPr id="3" name="Content Placeholder 2"/>
          <p:cNvSpPr>
            <a:spLocks noGrp="1"/>
          </p:cNvSpPr>
          <p:nvPr>
            <p:ph idx="1"/>
          </p:nvPr>
        </p:nvSpPr>
        <p:spPr/>
        <p:txBody>
          <a:bodyPr>
            <a:normAutofit/>
          </a:bodyPr>
          <a:lstStyle/>
          <a:p>
            <a:pPr>
              <a:buNone/>
            </a:pPr>
            <a:r>
              <a:rPr lang="en-US" dirty="0" smtClean="0"/>
              <a:t>This update is reorganized to first display the changes in status and those that need significant attention beyond the scope of IAGGL. </a:t>
            </a:r>
          </a:p>
          <a:p>
            <a:pPr>
              <a:buNone/>
            </a:pPr>
            <a:r>
              <a:rPr lang="en-US" dirty="0" smtClean="0"/>
              <a:t>The original order is retained in the backup slides 11-16.</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910039"/>
                </a:solidFill>
              </a:rPr>
              <a:t>Key</a:t>
            </a:r>
            <a:endParaRPr lang="en-US" dirty="0">
              <a:solidFill>
                <a:srgbClr val="910039"/>
              </a:solidFill>
            </a:endParaRPr>
          </a:p>
        </p:txBody>
      </p:sp>
      <p:graphicFrame>
        <p:nvGraphicFramePr>
          <p:cNvPr id="5" name="Content Placeholder 3"/>
          <p:cNvGraphicFramePr>
            <a:graphicFrameLocks noGrp="1"/>
          </p:cNvGraphicFramePr>
          <p:nvPr>
            <p:ph idx="1"/>
          </p:nvPr>
        </p:nvGraphicFramePr>
        <p:xfrm>
          <a:off x="457200" y="1197864"/>
          <a:ext cx="8229600" cy="521208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algn="ctr"/>
                      <a:r>
                        <a:rPr lang="en-US" dirty="0" smtClean="0"/>
                        <a:t>Board Action</a:t>
                      </a:r>
                      <a:endParaRPr lang="en-US" dirty="0"/>
                    </a:p>
                  </a:txBody>
                  <a:tcPr anchor="ctr"/>
                </a:tc>
                <a:tc>
                  <a:txBody>
                    <a:bodyPr/>
                    <a:lstStyle/>
                    <a:p>
                      <a:pPr algn="ctr"/>
                      <a:r>
                        <a:rPr lang="en-US" dirty="0" smtClean="0"/>
                        <a:t>Description</a:t>
                      </a:r>
                      <a:endParaRPr lang="en-US" dirty="0"/>
                    </a:p>
                  </a:txBody>
                  <a:tcPr anchor="ctr"/>
                </a:tc>
                <a:tc>
                  <a:txBody>
                    <a:bodyPr/>
                    <a:lstStyle/>
                    <a:p>
                      <a:pPr algn="ctr"/>
                      <a:r>
                        <a:rPr lang="en-US" dirty="0" smtClean="0"/>
                        <a:t>Administration &amp; Faculty Action</a:t>
                      </a:r>
                      <a:endParaRPr lang="en-US" dirty="0"/>
                    </a:p>
                  </a:txBody>
                  <a:tcPr anchor="ctr"/>
                </a:tc>
                <a:tc>
                  <a:txBody>
                    <a:bodyPr/>
                    <a:lstStyle/>
                    <a:p>
                      <a:pPr algn="ctr"/>
                      <a:r>
                        <a:rPr lang="en-US" dirty="0" smtClean="0"/>
                        <a:t>Description of observed 2011-2012 actions</a:t>
                      </a:r>
                      <a:endParaRPr lang="en-US" dirty="0"/>
                    </a:p>
                  </a:txBody>
                  <a:tcPr anchor="ctr"/>
                </a:tc>
              </a:tr>
              <a:tr h="370840">
                <a:tc>
                  <a:txBody>
                    <a:bodyPr/>
                    <a:lstStyle/>
                    <a:p>
                      <a:endParaRPr lang="en-US" dirty="0"/>
                    </a:p>
                  </a:txBody>
                  <a:tcPr marL="0" marR="0" marT="0" marB="0" anchor="ctr"/>
                </a:tc>
                <a:tc>
                  <a:txBody>
                    <a:bodyPr/>
                    <a:lstStyle/>
                    <a:p>
                      <a:r>
                        <a:rPr lang="en-US" dirty="0" smtClean="0"/>
                        <a:t>Board APPROVED and directed administration and faculty to implement</a:t>
                      </a:r>
                      <a:endParaRPr lang="en-US" dirty="0"/>
                    </a:p>
                  </a:txBody>
                  <a:tcPr anchor="ctr"/>
                </a:tc>
                <a:tc>
                  <a:txBody>
                    <a:bodyPr/>
                    <a:lstStyle/>
                    <a:p>
                      <a:pPr algn="ctr"/>
                      <a:endParaRPr lang="en-US" dirty="0"/>
                    </a:p>
                  </a:txBody>
                  <a:tcPr anchor="ctr"/>
                </a:tc>
                <a:tc>
                  <a:txBody>
                    <a:bodyPr/>
                    <a:lstStyle/>
                    <a:p>
                      <a:r>
                        <a:rPr lang="en-US" dirty="0" smtClean="0"/>
                        <a:t>Implemented or action taken to implement (credit for any progress)</a:t>
                      </a:r>
                      <a:endParaRPr lang="en-US" dirty="0"/>
                    </a:p>
                  </a:txBody>
                  <a:tcPr anchor="ctr"/>
                </a:tc>
              </a:tr>
              <a:tr h="370840">
                <a:tc>
                  <a:txBody>
                    <a:bodyPr/>
                    <a:lstStyle/>
                    <a:p>
                      <a:endParaRPr lang="en-US"/>
                    </a:p>
                  </a:txBody>
                  <a:tcPr marL="0" marR="0" marT="0" marB="0" anchor="ctr"/>
                </a:tc>
                <a:tc>
                  <a:txBody>
                    <a:bodyPr/>
                    <a:lstStyle/>
                    <a:p>
                      <a:r>
                        <a:rPr lang="en-US" dirty="0" smtClean="0"/>
                        <a:t>Board DEFERRED</a:t>
                      </a:r>
                      <a:r>
                        <a:rPr lang="en-US" baseline="0" dirty="0" smtClean="0"/>
                        <a:t> for further study</a:t>
                      </a:r>
                      <a:endParaRPr 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dirty="0" smtClean="0"/>
                    </a:p>
                  </a:txBody>
                  <a:tcPr anchor="ctr"/>
                </a:tc>
                <a:tc>
                  <a:txBody>
                    <a:bodyPr/>
                    <a:lstStyle/>
                    <a:p>
                      <a:r>
                        <a:rPr lang="en-US" dirty="0" smtClean="0"/>
                        <a:t>No</a:t>
                      </a:r>
                      <a:r>
                        <a:rPr lang="en-US" baseline="0" dirty="0" smtClean="0"/>
                        <a:t> action or progress</a:t>
                      </a:r>
                      <a:endParaRPr lang="en-US" dirty="0"/>
                    </a:p>
                  </a:txBody>
                  <a:tcPr anchor="ctr"/>
                </a:tc>
              </a:tr>
              <a:tr h="370840">
                <a:tc>
                  <a:txBody>
                    <a:bodyPr/>
                    <a:lstStyle/>
                    <a:p>
                      <a:endParaRPr lang="en-US" dirty="0"/>
                    </a:p>
                  </a:txBody>
                  <a:tcPr marL="0" marR="0" marT="0" marB="0" anchor="ctr"/>
                </a:tc>
                <a:tc>
                  <a:txBody>
                    <a:bodyPr/>
                    <a:lstStyle/>
                    <a:p>
                      <a:endParaRPr lang="en-US" dirty="0"/>
                    </a:p>
                  </a:txBody>
                  <a:tcPr anchor="ctr"/>
                </a:tc>
                <a:tc>
                  <a:txBody>
                    <a:bodyPr/>
                    <a:lstStyle/>
                    <a:p>
                      <a:pPr algn="ctr"/>
                      <a:endParaRPr lang="en-US" dirty="0"/>
                    </a:p>
                  </a:txBody>
                  <a:tcPr anchor="ctr"/>
                </a:tc>
                <a:tc>
                  <a:txBody>
                    <a:bodyPr/>
                    <a:lstStyle/>
                    <a:p>
                      <a:r>
                        <a:rPr lang="en-US" dirty="0" smtClean="0"/>
                        <a:t>Actions </a:t>
                      </a:r>
                      <a:r>
                        <a:rPr lang="en-US" baseline="0" dirty="0" smtClean="0"/>
                        <a:t>that might oppose the item’s spirit</a:t>
                      </a:r>
                      <a:endParaRPr lang="en-US" dirty="0"/>
                    </a:p>
                  </a:txBody>
                  <a:tcPr anchor="ctr"/>
                </a:tc>
              </a:tr>
              <a:tr h="370840">
                <a:tc>
                  <a:txBody>
                    <a:bodyPr/>
                    <a:lstStyle/>
                    <a:p>
                      <a:endParaRPr lang="en-US" dirty="0"/>
                    </a:p>
                  </a:txBody>
                  <a:tcPr marL="0" marR="0" marT="0" marB="0" anchor="ctr"/>
                </a:tc>
                <a:tc>
                  <a:txBody>
                    <a:bodyPr/>
                    <a:lstStyle/>
                    <a:p>
                      <a:endParaRPr lang="en-US" dirty="0"/>
                    </a:p>
                  </a:txBody>
                  <a:tcPr anchor="ctr"/>
                </a:tc>
                <a:tc>
                  <a:txBody>
                    <a:bodyPr/>
                    <a:lstStyle/>
                    <a:p>
                      <a:pPr algn="ctr"/>
                      <a:endParaRPr lang="en-US" dirty="0"/>
                    </a:p>
                  </a:txBody>
                  <a:tcPr anchor="ctr"/>
                </a:tc>
                <a:tc>
                  <a:txBody>
                    <a:bodyPr/>
                    <a:lstStyle/>
                    <a:p>
                      <a:r>
                        <a:rPr lang="en-US" dirty="0" smtClean="0"/>
                        <a:t>Actions </a:t>
                      </a:r>
                      <a:r>
                        <a:rPr lang="en-US" baseline="0" dirty="0" smtClean="0"/>
                        <a:t>opposing the item’s spirit</a:t>
                      </a:r>
                      <a:endParaRPr lang="en-US" dirty="0"/>
                    </a:p>
                  </a:txBody>
                  <a:tcPr anchor="ctr"/>
                </a:tc>
              </a:tr>
              <a:tr h="370840">
                <a:tc>
                  <a:txBody>
                    <a:bodyPr/>
                    <a:lstStyle/>
                    <a:p>
                      <a:endParaRPr lang="en-US"/>
                    </a:p>
                  </a:txBody>
                  <a:tcPr marL="0" marR="0" marT="0" marB="0" anchor="ctr"/>
                </a:tc>
                <a:tc>
                  <a:txBody>
                    <a:bodyPr/>
                    <a:lstStyle/>
                    <a:p>
                      <a:endParaRPr lang="en-US" dirty="0"/>
                    </a:p>
                  </a:txBody>
                  <a:tcPr anchor="ctr"/>
                </a:tc>
                <a:tc>
                  <a:txBody>
                    <a:bodyPr/>
                    <a:lstStyle/>
                    <a:p>
                      <a:pPr algn="ctr"/>
                      <a:endParaRPr lang="en-US" dirty="0"/>
                    </a:p>
                  </a:txBody>
                  <a:tcPr anchor="ctr"/>
                </a:tc>
                <a:tc>
                  <a:txBody>
                    <a:bodyPr/>
                    <a:lstStyle/>
                    <a:p>
                      <a:r>
                        <a:rPr lang="en-US" dirty="0" smtClean="0"/>
                        <a:t>Actions actively</a:t>
                      </a:r>
                      <a:r>
                        <a:rPr lang="en-US" baseline="0" dirty="0" smtClean="0"/>
                        <a:t> oppose this item</a:t>
                      </a:r>
                      <a:endParaRPr lang="en-US" dirty="0"/>
                    </a:p>
                  </a:txBody>
                  <a:tcPr anchor="ctr"/>
                </a:tc>
              </a:tr>
            </a:tbl>
          </a:graphicData>
        </a:graphic>
      </p:graphicFrame>
      <p:sp>
        <p:nvSpPr>
          <p:cNvPr id="6" name="Oval 5"/>
          <p:cNvSpPr/>
          <p:nvPr/>
        </p:nvSpPr>
        <p:spPr>
          <a:xfrm>
            <a:off x="1267968" y="2724912"/>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5382768" y="2752344"/>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5398008" y="5410200"/>
            <a:ext cx="304800" cy="3048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5388864" y="3739896"/>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1267968" y="3709416"/>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quot;No&quot; Symbol 20"/>
          <p:cNvSpPr/>
          <p:nvPr/>
        </p:nvSpPr>
        <p:spPr>
          <a:xfrm>
            <a:off x="5359908" y="5913797"/>
            <a:ext cx="381000" cy="381000"/>
          </a:xfrm>
          <a:prstGeom prst="noSmoking">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2" name="Oval 21"/>
          <p:cNvSpPr/>
          <p:nvPr/>
        </p:nvSpPr>
        <p:spPr>
          <a:xfrm>
            <a:off x="5398008" y="4450080"/>
            <a:ext cx="304800" cy="304800"/>
          </a:xfrm>
          <a:prstGeom prst="ellipse">
            <a:avLst/>
          </a:prstGeom>
          <a:gradFill flip="none" rotWithShape="1">
            <a:gsLst>
              <a:gs pos="44000">
                <a:srgbClr val="FFF200"/>
              </a:gs>
              <a:gs pos="45000">
                <a:srgbClr val="FF7A00"/>
              </a:gs>
              <a:gs pos="70000">
                <a:srgbClr val="FF0300"/>
              </a:gs>
              <a:gs pos="100000">
                <a:srgbClr val="4D0808"/>
              </a:gs>
            </a:gsLst>
            <a:lin ang="13500000" scaled="0"/>
            <a:tileRect/>
          </a:gradFill>
          <a:ln>
            <a:gradFill flip="none" rotWithShape="1">
              <a:gsLst>
                <a:gs pos="43000">
                  <a:srgbClr val="FFF200"/>
                </a:gs>
                <a:gs pos="45000">
                  <a:srgbClr val="FF7A00"/>
                </a:gs>
                <a:gs pos="70000">
                  <a:srgbClr val="FF0300"/>
                </a:gs>
                <a:gs pos="100000">
                  <a:srgbClr val="4D0808"/>
                </a:gs>
              </a:gsLst>
              <a:lin ang="135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910039"/>
                </a:solidFill>
              </a:rPr>
              <a:t>On Track: Upward Trending Changes</a:t>
            </a:r>
            <a:endParaRPr lang="en-US" dirty="0">
              <a:solidFill>
                <a:srgbClr val="910039"/>
              </a:solidFill>
            </a:endParaRPr>
          </a:p>
        </p:txBody>
      </p:sp>
      <p:graphicFrame>
        <p:nvGraphicFramePr>
          <p:cNvPr id="4" name="Content Placeholder 3"/>
          <p:cNvGraphicFramePr>
            <a:graphicFrameLocks noGrp="1"/>
          </p:cNvGraphicFramePr>
          <p:nvPr>
            <p:ph idx="1"/>
          </p:nvPr>
        </p:nvGraphicFramePr>
        <p:xfrm>
          <a:off x="457200" y="1600200"/>
          <a:ext cx="8229600" cy="434848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algn="ctr"/>
                      <a:r>
                        <a:rPr lang="en-US" dirty="0" smtClean="0"/>
                        <a:t>Short Name</a:t>
                      </a:r>
                      <a:endParaRPr lang="en-US" dirty="0"/>
                    </a:p>
                  </a:txBody>
                  <a:tcPr anchor="ctr"/>
                </a:tc>
                <a:tc>
                  <a:txBody>
                    <a:bodyPr/>
                    <a:lstStyle/>
                    <a:p>
                      <a:pPr algn="ctr"/>
                      <a:r>
                        <a:rPr lang="en-US" dirty="0" smtClean="0"/>
                        <a:t>Board Action</a:t>
                      </a:r>
                      <a:endParaRPr lang="en-US" dirty="0"/>
                    </a:p>
                  </a:txBody>
                  <a:tcPr anchor="ctr"/>
                </a:tc>
                <a:tc>
                  <a:txBody>
                    <a:bodyPr/>
                    <a:lstStyle/>
                    <a:p>
                      <a:pPr algn="ctr"/>
                      <a:r>
                        <a:rPr lang="en-US" dirty="0" err="1" smtClean="0"/>
                        <a:t>BoT</a:t>
                      </a:r>
                      <a:r>
                        <a:rPr lang="en-US" dirty="0" smtClean="0"/>
                        <a:t> Action Date</a:t>
                      </a:r>
                      <a:endParaRPr lang="en-US" dirty="0"/>
                    </a:p>
                  </a:txBody>
                  <a:tcPr anchor="ctr"/>
                </a:tc>
                <a:tc>
                  <a:txBody>
                    <a:bodyPr/>
                    <a:lstStyle/>
                    <a:p>
                      <a:pPr algn="ctr"/>
                      <a:r>
                        <a:rPr lang="en-US" dirty="0" smtClean="0"/>
                        <a:t>Administration  &amp; Faculty Action</a:t>
                      </a:r>
                      <a:endParaRPr lang="en-US" dirty="0"/>
                    </a:p>
                  </a:txBody>
                  <a:tcPr anchor="ctr"/>
                </a:tc>
              </a:tr>
              <a:tr h="370840">
                <a:tc>
                  <a:txBody>
                    <a:bodyPr/>
                    <a:lstStyle/>
                    <a:p>
                      <a:pPr algn="l" fontAlgn="b"/>
                      <a:r>
                        <a:rPr lang="en-US" sz="1100" b="0" i="0" u="none" strike="noStrike" dirty="0">
                          <a:solidFill>
                            <a:srgbClr val="000000"/>
                          </a:solidFill>
                          <a:latin typeface="Calibri"/>
                        </a:rPr>
                        <a:t>Partner with AISB</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r h="370840">
                <a:tc>
                  <a:txBody>
                    <a:bodyPr/>
                    <a:lstStyle/>
                    <a:p>
                      <a:pPr algn="l" fontAlgn="b"/>
                      <a:r>
                        <a:rPr lang="en-US" sz="1100" b="0" i="0" u="none" strike="noStrike">
                          <a:solidFill>
                            <a:srgbClr val="000000"/>
                          </a:solidFill>
                          <a:latin typeface="Calibri"/>
                        </a:rPr>
                        <a:t>Greek Life in College PR</a:t>
                      </a:r>
                    </a:p>
                  </a:txBody>
                  <a:tcPr marL="0" marR="0" marT="0" marB="0" anchor="ctr"/>
                </a:tc>
                <a:tc>
                  <a:txBody>
                    <a:bodyPr/>
                    <a:lstStyle/>
                    <a:p>
                      <a:endParaRPr 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10/22/2011</a:t>
                      </a:r>
                    </a:p>
                  </a:txBody>
                  <a:tcPr anchor="ctr"/>
                </a:tc>
                <a:tc>
                  <a:txBody>
                    <a:bodyPr/>
                    <a:lstStyle/>
                    <a:p>
                      <a:endParaRPr lang="en-US" dirty="0"/>
                    </a:p>
                  </a:txBody>
                  <a:tcPr anchor="ctr"/>
                </a:tc>
              </a:tr>
              <a:tr h="370840">
                <a:tc>
                  <a:txBody>
                    <a:bodyPr/>
                    <a:lstStyle/>
                    <a:p>
                      <a:pPr algn="l" fontAlgn="b"/>
                      <a:r>
                        <a:rPr lang="en-US" sz="1100" b="0" i="0" u="none" strike="noStrike" dirty="0">
                          <a:solidFill>
                            <a:srgbClr val="000000"/>
                          </a:solidFill>
                          <a:latin typeface="Calibri"/>
                        </a:rPr>
                        <a:t>Partner with nationals</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r h="370840">
                <a:tc>
                  <a:txBody>
                    <a:bodyPr/>
                    <a:lstStyle/>
                    <a:p>
                      <a:pPr algn="l" fontAlgn="b"/>
                      <a:r>
                        <a:rPr lang="en-US" sz="1100" b="0" i="0" u="none" strike="noStrike" dirty="0">
                          <a:solidFill>
                            <a:srgbClr val="000000"/>
                          </a:solidFill>
                          <a:latin typeface="Calibri"/>
                        </a:rPr>
                        <a:t>Strengthen alumni advising training</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r h="370840">
                <a:tc>
                  <a:txBody>
                    <a:bodyPr/>
                    <a:lstStyle/>
                    <a:p>
                      <a:pPr algn="l" fontAlgn="b"/>
                      <a:r>
                        <a:rPr lang="en-US" sz="1100" b="0" i="0" u="none" strike="noStrike" dirty="0">
                          <a:solidFill>
                            <a:srgbClr val="000000"/>
                          </a:solidFill>
                          <a:latin typeface="Calibri"/>
                        </a:rPr>
                        <a:t>VP of Campus Life to secure more Greek Life resources</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r h="370840">
                <a:tc>
                  <a:txBody>
                    <a:bodyPr/>
                    <a:lstStyle/>
                    <a:p>
                      <a:pPr algn="l" fontAlgn="b"/>
                      <a:r>
                        <a:rPr lang="en-US" sz="1100" b="0" i="0" u="none" strike="noStrike" dirty="0">
                          <a:solidFill>
                            <a:srgbClr val="000000"/>
                          </a:solidFill>
                          <a:latin typeface="Calibri"/>
                        </a:rPr>
                        <a:t>Revamp </a:t>
                      </a:r>
                      <a:r>
                        <a:rPr lang="en-US" sz="1100" b="0" i="0" u="none" strike="noStrike" dirty="0" smtClean="0">
                          <a:solidFill>
                            <a:srgbClr val="000000"/>
                          </a:solidFill>
                          <a:latin typeface="Calibri"/>
                        </a:rPr>
                        <a:t>accreditation </a:t>
                      </a:r>
                      <a:r>
                        <a:rPr lang="en-US" sz="1100" b="0" i="0" u="none" strike="noStrike" dirty="0">
                          <a:solidFill>
                            <a:srgbClr val="000000"/>
                          </a:solidFill>
                          <a:latin typeface="Calibri"/>
                        </a:rPr>
                        <a:t>program (COMPASS) with NIC guidelines</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r h="370840">
                <a:tc>
                  <a:txBody>
                    <a:bodyPr/>
                    <a:lstStyle/>
                    <a:p>
                      <a:pPr algn="l" fontAlgn="b"/>
                      <a:r>
                        <a:rPr lang="en-US" sz="1100" b="0" i="0" u="none" strike="noStrike" dirty="0">
                          <a:solidFill>
                            <a:srgbClr val="000000"/>
                          </a:solidFill>
                          <a:latin typeface="Calibri"/>
                        </a:rPr>
                        <a:t>Fund for financial support of joining Greek chapters</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r h="370840">
                <a:tc>
                  <a:txBody>
                    <a:bodyPr/>
                    <a:lstStyle/>
                    <a:p>
                      <a:pPr algn="l" fontAlgn="b"/>
                      <a:r>
                        <a:rPr lang="en-US" sz="1100" b="0" i="0" u="none" strike="noStrike">
                          <a:solidFill>
                            <a:srgbClr val="000000"/>
                          </a:solidFill>
                          <a:latin typeface="Calibri"/>
                        </a:rPr>
                        <a:t>Open alcohol-free social events</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r h="370840">
                <a:tc>
                  <a:txBody>
                    <a:bodyPr/>
                    <a:lstStyle/>
                    <a:p>
                      <a:pPr algn="l" fontAlgn="b"/>
                      <a:r>
                        <a:rPr lang="en-US" sz="1100" b="0" i="0" u="none" strike="noStrike" dirty="0">
                          <a:solidFill>
                            <a:srgbClr val="000000"/>
                          </a:solidFill>
                          <a:latin typeface="Calibri"/>
                        </a:rPr>
                        <a:t>Leadership development program</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r h="370840">
                <a:tc>
                  <a:txBody>
                    <a:bodyPr/>
                    <a:lstStyle/>
                    <a:p>
                      <a:pPr algn="l" fontAlgn="b"/>
                      <a:r>
                        <a:rPr lang="en-US" sz="1100" b="0" i="0" u="none" strike="noStrike" dirty="0">
                          <a:solidFill>
                            <a:srgbClr val="000000"/>
                          </a:solidFill>
                          <a:latin typeface="Calibri"/>
                        </a:rPr>
                        <a:t>Time and Responsibility Grid</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bl>
          </a:graphicData>
        </a:graphic>
      </p:graphicFrame>
      <p:sp>
        <p:nvSpPr>
          <p:cNvPr id="5" name="Oval 4"/>
          <p:cNvSpPr/>
          <p:nvPr/>
        </p:nvSpPr>
        <p:spPr>
          <a:xfrm>
            <a:off x="3352800" y="2286000"/>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352800" y="3020898"/>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3352800" y="3409354"/>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3352800" y="3772066"/>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7498447" y="2639568"/>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p>
        </p:txBody>
      </p:sp>
      <p:sp>
        <p:nvSpPr>
          <p:cNvPr id="27" name="Oval 26"/>
          <p:cNvSpPr/>
          <p:nvPr/>
        </p:nvSpPr>
        <p:spPr>
          <a:xfrm>
            <a:off x="7498447" y="2286000"/>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p>
        </p:txBody>
      </p:sp>
      <p:sp>
        <p:nvSpPr>
          <p:cNvPr id="29" name="Text Box 11"/>
          <p:cNvSpPr txBox="1">
            <a:spLocks noChangeArrowheads="1"/>
          </p:cNvSpPr>
          <p:nvPr/>
        </p:nvSpPr>
        <p:spPr bwMode="auto">
          <a:xfrm>
            <a:off x="381000" y="6324600"/>
            <a:ext cx="8342313" cy="418576"/>
          </a:xfrm>
          <a:prstGeom prst="rect">
            <a:avLst/>
          </a:prstGeom>
          <a:solidFill>
            <a:srgbClr val="910039"/>
          </a:solidFill>
          <a:ln w="9525" algn="ctr">
            <a:noFill/>
            <a:miter lim="800000"/>
            <a:headEnd/>
            <a:tailEnd/>
          </a:ln>
        </p:spPr>
        <p:txBody>
          <a:bodyPr wrap="square" bIns="64008" anchor="b" anchorCtr="0">
            <a:spAutoFit/>
          </a:bodyPr>
          <a:lstStyle/>
          <a:p>
            <a:pPr algn="ctr" defTabSz="865188"/>
            <a:r>
              <a:rPr lang="en-US" sz="2000" dirty="0" smtClean="0">
                <a:solidFill>
                  <a:schemeClr val="bg1"/>
                </a:solidFill>
                <a:latin typeface="Arial" pitchFamily="34" charset="0"/>
                <a:cs typeface="Arial" pitchFamily="34" charset="0"/>
              </a:rPr>
              <a:t>Significant improvement since August 2012. Continue this trend!</a:t>
            </a:r>
          </a:p>
        </p:txBody>
      </p:sp>
      <p:sp>
        <p:nvSpPr>
          <p:cNvPr id="30" name="Oval 29"/>
          <p:cNvSpPr/>
          <p:nvPr/>
        </p:nvSpPr>
        <p:spPr>
          <a:xfrm>
            <a:off x="3352800" y="2667000"/>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7498447" y="3000737"/>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p>
        </p:txBody>
      </p:sp>
      <p:sp>
        <p:nvSpPr>
          <p:cNvPr id="21" name="Up Arrow 20"/>
          <p:cNvSpPr/>
          <p:nvPr/>
        </p:nvSpPr>
        <p:spPr>
          <a:xfrm>
            <a:off x="7930767" y="2258458"/>
            <a:ext cx="297456" cy="31948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Up Arrow 21"/>
          <p:cNvSpPr/>
          <p:nvPr/>
        </p:nvSpPr>
        <p:spPr>
          <a:xfrm>
            <a:off x="7930767" y="2631195"/>
            <a:ext cx="297456" cy="31948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Up Arrow 22"/>
          <p:cNvSpPr/>
          <p:nvPr/>
        </p:nvSpPr>
        <p:spPr>
          <a:xfrm>
            <a:off x="7930767" y="3003932"/>
            <a:ext cx="297456" cy="31948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7498447" y="3393820"/>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p>
        </p:txBody>
      </p:sp>
      <p:sp>
        <p:nvSpPr>
          <p:cNvPr id="26" name="Oval 25"/>
          <p:cNvSpPr/>
          <p:nvPr/>
        </p:nvSpPr>
        <p:spPr>
          <a:xfrm>
            <a:off x="7498447" y="3760608"/>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p>
        </p:txBody>
      </p:sp>
      <p:sp>
        <p:nvSpPr>
          <p:cNvPr id="31" name="Up Arrow 30"/>
          <p:cNvSpPr/>
          <p:nvPr/>
        </p:nvSpPr>
        <p:spPr>
          <a:xfrm>
            <a:off x="7930767" y="3387688"/>
            <a:ext cx="297456" cy="31948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Up Arrow 32"/>
          <p:cNvSpPr/>
          <p:nvPr/>
        </p:nvSpPr>
        <p:spPr>
          <a:xfrm>
            <a:off x="7930767" y="3738392"/>
            <a:ext cx="297456" cy="31948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3352800" y="4136319"/>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7501128" y="4127175"/>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Up Arrow 34"/>
          <p:cNvSpPr/>
          <p:nvPr/>
        </p:nvSpPr>
        <p:spPr>
          <a:xfrm>
            <a:off x="7930767" y="4107455"/>
            <a:ext cx="297456" cy="31948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3352800" y="4488418"/>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3352800" y="4860274"/>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7501128" y="4488418"/>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Up Arrow 38"/>
          <p:cNvSpPr/>
          <p:nvPr/>
        </p:nvSpPr>
        <p:spPr>
          <a:xfrm>
            <a:off x="7930767" y="4471012"/>
            <a:ext cx="297456" cy="31948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7501128" y="4850138"/>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Up Arrow 40"/>
          <p:cNvSpPr/>
          <p:nvPr/>
        </p:nvSpPr>
        <p:spPr>
          <a:xfrm>
            <a:off x="7930767" y="4843750"/>
            <a:ext cx="297456" cy="31948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7501128" y="5239438"/>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Up Arrow 42"/>
          <p:cNvSpPr/>
          <p:nvPr/>
        </p:nvSpPr>
        <p:spPr>
          <a:xfrm>
            <a:off x="7930767" y="5238522"/>
            <a:ext cx="297456" cy="31948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3352800" y="5244983"/>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3352800" y="5624111"/>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7501128" y="5624111"/>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Up Arrow 46"/>
          <p:cNvSpPr/>
          <p:nvPr/>
        </p:nvSpPr>
        <p:spPr>
          <a:xfrm>
            <a:off x="7930767" y="5605750"/>
            <a:ext cx="297456" cy="31948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910039"/>
                </a:solidFill>
              </a:rPr>
              <a:t>Significant Roadblocks &amp; Backslide</a:t>
            </a:r>
            <a:endParaRPr lang="en-US" dirty="0">
              <a:solidFill>
                <a:srgbClr val="910039"/>
              </a:solidFill>
            </a:endParaRPr>
          </a:p>
        </p:txBody>
      </p:sp>
      <p:graphicFrame>
        <p:nvGraphicFramePr>
          <p:cNvPr id="4" name="Content Placeholder 3"/>
          <p:cNvGraphicFramePr>
            <a:graphicFrameLocks noGrp="1"/>
          </p:cNvGraphicFramePr>
          <p:nvPr>
            <p:ph idx="1"/>
          </p:nvPr>
        </p:nvGraphicFramePr>
        <p:xfrm>
          <a:off x="457200" y="1600200"/>
          <a:ext cx="8229600" cy="336804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algn="ctr"/>
                      <a:r>
                        <a:rPr lang="en-US" dirty="0" smtClean="0"/>
                        <a:t>Short Name</a:t>
                      </a:r>
                      <a:endParaRPr lang="en-US" dirty="0"/>
                    </a:p>
                  </a:txBody>
                  <a:tcPr anchor="ctr"/>
                </a:tc>
                <a:tc>
                  <a:txBody>
                    <a:bodyPr/>
                    <a:lstStyle/>
                    <a:p>
                      <a:pPr algn="ctr"/>
                      <a:r>
                        <a:rPr lang="en-US" dirty="0" smtClean="0"/>
                        <a:t>Board Action</a:t>
                      </a:r>
                      <a:endParaRPr lang="en-US" dirty="0"/>
                    </a:p>
                  </a:txBody>
                  <a:tcPr anchor="ctr"/>
                </a:tc>
                <a:tc>
                  <a:txBody>
                    <a:bodyPr/>
                    <a:lstStyle/>
                    <a:p>
                      <a:pPr algn="ctr"/>
                      <a:r>
                        <a:rPr lang="en-US" dirty="0" err="1" smtClean="0"/>
                        <a:t>BoT</a:t>
                      </a:r>
                      <a:r>
                        <a:rPr lang="en-US" dirty="0" smtClean="0"/>
                        <a:t> Action Date</a:t>
                      </a:r>
                      <a:endParaRPr lang="en-US" dirty="0"/>
                    </a:p>
                  </a:txBody>
                  <a:tcPr anchor="ctr"/>
                </a:tc>
                <a:tc>
                  <a:txBody>
                    <a:bodyPr/>
                    <a:lstStyle/>
                    <a:p>
                      <a:pPr algn="ctr"/>
                      <a:r>
                        <a:rPr lang="en-US" dirty="0" smtClean="0"/>
                        <a:t>Administration  &amp; Faculty Action</a:t>
                      </a:r>
                      <a:endParaRPr lang="en-US" dirty="0"/>
                    </a:p>
                  </a:txBody>
                  <a:tcPr anchor="ctr"/>
                </a:tc>
              </a:tr>
              <a:tr h="370840">
                <a:tc>
                  <a:txBody>
                    <a:bodyPr/>
                    <a:lstStyle/>
                    <a:p>
                      <a:pPr algn="l" fontAlgn="b"/>
                      <a:r>
                        <a:rPr lang="en-US" sz="1100" b="0" i="0" u="none" strike="noStrike" dirty="0">
                          <a:solidFill>
                            <a:srgbClr val="000000"/>
                          </a:solidFill>
                          <a:latin typeface="Calibri"/>
                        </a:rPr>
                        <a:t>Culturally based fraternities and sororities</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r h="370840">
                <a:tc>
                  <a:txBody>
                    <a:bodyPr/>
                    <a:lstStyle/>
                    <a:p>
                      <a:pPr algn="l" fontAlgn="b"/>
                      <a:r>
                        <a:rPr lang="en-US" sz="1100" b="0" i="0" u="none" strike="noStrike" dirty="0">
                          <a:solidFill>
                            <a:srgbClr val="000000"/>
                          </a:solidFill>
                          <a:latin typeface="Calibri"/>
                        </a:rPr>
                        <a:t>Transparency in recruitment selection criteria</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r h="370840">
                <a:tc>
                  <a:txBody>
                    <a:bodyPr/>
                    <a:lstStyle/>
                    <a:p>
                      <a:pPr algn="l" fontAlgn="b"/>
                      <a:r>
                        <a:rPr lang="en-US" sz="1100" b="0" i="0" u="none" strike="noStrike" dirty="0">
                          <a:solidFill>
                            <a:srgbClr val="000000"/>
                          </a:solidFill>
                          <a:latin typeface="Calibri"/>
                        </a:rPr>
                        <a:t>Purposeful new member education programs with College, alumni, parents, and nationals</a:t>
                      </a:r>
                    </a:p>
                  </a:txBody>
                  <a:tcPr marL="0" marR="0" marT="0" marB="0" anchor="ctr"/>
                </a:tc>
                <a:tc>
                  <a:txBody>
                    <a:bodyPr/>
                    <a:lstStyle/>
                    <a:p>
                      <a:endParaRPr 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10/22/2011</a:t>
                      </a:r>
                    </a:p>
                  </a:txBody>
                  <a:tcPr anchor="ctr"/>
                </a:tc>
                <a:tc>
                  <a:txBody>
                    <a:bodyPr/>
                    <a:lstStyle/>
                    <a:p>
                      <a:endParaRPr lang="en-US" dirty="0"/>
                    </a:p>
                  </a:txBody>
                  <a:tcPr anchor="ctr"/>
                </a:tc>
              </a:tr>
              <a:tr h="370840">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smtClean="0">
                          <a:solidFill>
                            <a:srgbClr val="000000"/>
                          </a:solidFill>
                          <a:latin typeface="+mn-lt"/>
                        </a:rPr>
                        <a:t>Comprehensive wellness model for positive, healthy lifestyle</a:t>
                      </a:r>
                    </a:p>
                  </a:txBody>
                  <a:tcPr marL="0" marR="0" marT="0" marB="0" anchor="ctr"/>
                </a:tc>
                <a:tc>
                  <a:txBody>
                    <a:bodyPr/>
                    <a:lstStyle/>
                    <a:p>
                      <a:endParaRPr 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10/22/2011</a:t>
                      </a:r>
                    </a:p>
                  </a:txBody>
                  <a:tcPr anchor="ctr"/>
                </a:tc>
                <a:tc>
                  <a:txBody>
                    <a:bodyPr/>
                    <a:lstStyle/>
                    <a:p>
                      <a:endParaRPr lang="en-US" dirty="0"/>
                    </a:p>
                  </a:txBody>
                  <a:tcPr marL="0" marR="0" marT="0" marB="0" anchor="ctr"/>
                </a:tc>
              </a:tr>
              <a:tr h="370840">
                <a:tc>
                  <a:txBody>
                    <a:bodyPr/>
                    <a:lstStyle/>
                    <a:p>
                      <a:pPr algn="l" fontAlgn="b"/>
                      <a:r>
                        <a:rPr lang="en-US" sz="1100" b="0" i="0" u="none" strike="noStrike" dirty="0">
                          <a:solidFill>
                            <a:srgbClr val="000000"/>
                          </a:solidFill>
                          <a:latin typeface="Calibri"/>
                        </a:rPr>
                        <a:t>Educate community on individual v group conduct</a:t>
                      </a:r>
                    </a:p>
                  </a:txBody>
                  <a:tcPr marL="0" marR="0" marT="0" marB="0" anchor="ctr"/>
                </a:tc>
                <a:tc>
                  <a:txBody>
                    <a:bodyPr/>
                    <a:lstStyle/>
                    <a:p>
                      <a:endParaRPr 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10/22/2011</a:t>
                      </a:r>
                    </a:p>
                  </a:txBody>
                  <a:tcPr anchor="ctr"/>
                </a:tc>
                <a:tc>
                  <a:txBody>
                    <a:bodyPr/>
                    <a:lstStyle/>
                    <a:p>
                      <a:endParaRPr lang="en-US"/>
                    </a:p>
                  </a:txBody>
                  <a:tcPr marL="0" marR="0" marT="0" marB="0" anchor="ctr"/>
                </a:tc>
              </a:tr>
              <a:tr h="370840">
                <a:tc>
                  <a:txBody>
                    <a:bodyPr/>
                    <a:lstStyle/>
                    <a:p>
                      <a:pPr algn="l" fontAlgn="b"/>
                      <a:r>
                        <a:rPr lang="en-US" sz="1100" b="0" i="0" u="none" strike="noStrike" dirty="0">
                          <a:solidFill>
                            <a:srgbClr val="000000"/>
                          </a:solidFill>
                          <a:latin typeface="Calibri"/>
                        </a:rPr>
                        <a:t>Train Student Conduct Committee; integrate alumni </a:t>
                      </a:r>
                    </a:p>
                  </a:txBody>
                  <a:tcPr marL="0" marR="0" marT="0" marB="0" anchor="ctr"/>
                </a:tc>
                <a:tc>
                  <a:txBody>
                    <a:bodyPr/>
                    <a:lstStyle/>
                    <a:p>
                      <a:endParaRPr 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10/22/2011</a:t>
                      </a:r>
                    </a:p>
                  </a:txBody>
                  <a:tcPr anchor="ctr"/>
                </a:tc>
                <a:tc>
                  <a:txBody>
                    <a:bodyPr/>
                    <a:lstStyle/>
                    <a:p>
                      <a:endParaRPr lang="en-US" dirty="0"/>
                    </a:p>
                  </a:txBody>
                  <a:tcPr marL="0" marR="0" marT="0" marB="0" anchor="ctr"/>
                </a:tc>
              </a:tr>
              <a:tr h="370840">
                <a:tc>
                  <a:txBody>
                    <a:bodyPr/>
                    <a:lstStyle/>
                    <a:p>
                      <a:pPr algn="l" fontAlgn="b"/>
                      <a:r>
                        <a:rPr lang="en-US" sz="1100" b="0" i="0" u="none" strike="noStrike" dirty="0">
                          <a:solidFill>
                            <a:srgbClr val="000000"/>
                          </a:solidFill>
                          <a:latin typeface="Calibri"/>
                        </a:rPr>
                        <a:t>Encourage faculty involvement in Greek chapters</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marL="0" marR="0" marT="0" marB="0" anchor="ctr"/>
                </a:tc>
              </a:tr>
            </a:tbl>
          </a:graphicData>
        </a:graphic>
      </p:graphicFrame>
      <p:sp>
        <p:nvSpPr>
          <p:cNvPr id="29" name="Text Box 11"/>
          <p:cNvSpPr txBox="1">
            <a:spLocks noChangeArrowheads="1"/>
          </p:cNvSpPr>
          <p:nvPr/>
        </p:nvSpPr>
        <p:spPr bwMode="auto">
          <a:xfrm>
            <a:off x="381000" y="6324600"/>
            <a:ext cx="8342313" cy="418576"/>
          </a:xfrm>
          <a:prstGeom prst="rect">
            <a:avLst/>
          </a:prstGeom>
          <a:solidFill>
            <a:srgbClr val="910039"/>
          </a:solidFill>
          <a:ln w="9525" algn="ctr">
            <a:noFill/>
            <a:miter lim="800000"/>
            <a:headEnd/>
            <a:tailEnd/>
          </a:ln>
        </p:spPr>
        <p:txBody>
          <a:bodyPr wrap="square" bIns="64008" anchor="b" anchorCtr="0">
            <a:spAutoFit/>
          </a:bodyPr>
          <a:lstStyle/>
          <a:p>
            <a:pPr algn="ctr" defTabSz="865188"/>
            <a:r>
              <a:rPr lang="en-US" sz="2000" dirty="0" smtClean="0">
                <a:solidFill>
                  <a:schemeClr val="bg1"/>
                </a:solidFill>
                <a:latin typeface="Arial" pitchFamily="34" charset="0"/>
                <a:cs typeface="Arial" pitchFamily="34" charset="0"/>
              </a:rPr>
              <a:t>Need critical action to overcome institutional inertia. Who can fix this?</a:t>
            </a:r>
          </a:p>
        </p:txBody>
      </p:sp>
      <p:sp>
        <p:nvSpPr>
          <p:cNvPr id="46" name="Oval 45"/>
          <p:cNvSpPr/>
          <p:nvPr/>
        </p:nvSpPr>
        <p:spPr>
          <a:xfrm>
            <a:off x="3352800" y="2284164"/>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quot;No&quot; Symbol 46"/>
          <p:cNvSpPr/>
          <p:nvPr/>
        </p:nvSpPr>
        <p:spPr>
          <a:xfrm>
            <a:off x="7463028" y="2247588"/>
            <a:ext cx="381000" cy="381000"/>
          </a:xfrm>
          <a:prstGeom prst="noSmoking">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8" name="Down Arrow 47"/>
          <p:cNvSpPr/>
          <p:nvPr/>
        </p:nvSpPr>
        <p:spPr>
          <a:xfrm>
            <a:off x="7947752" y="2258459"/>
            <a:ext cx="308472" cy="33050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p:nvPr/>
        </p:nvSpPr>
        <p:spPr>
          <a:xfrm>
            <a:off x="3352800" y="2649557"/>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3352800" y="3085421"/>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quot;No&quot; Symbol 50"/>
          <p:cNvSpPr/>
          <p:nvPr/>
        </p:nvSpPr>
        <p:spPr>
          <a:xfrm>
            <a:off x="7463028" y="3033605"/>
            <a:ext cx="381000" cy="381000"/>
          </a:xfrm>
          <a:prstGeom prst="noSmoking">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2" name="Oval 51"/>
          <p:cNvSpPr/>
          <p:nvPr/>
        </p:nvSpPr>
        <p:spPr>
          <a:xfrm>
            <a:off x="7501128" y="2649557"/>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3" name="Picture 5"/>
          <p:cNvPicPr>
            <a:picLocks noChangeAspect="1" noChangeArrowheads="1"/>
          </p:cNvPicPr>
          <p:nvPr/>
        </p:nvPicPr>
        <p:blipFill>
          <a:blip r:embed="rId3" cstate="print"/>
          <a:srcRect/>
          <a:stretch>
            <a:fillRect/>
          </a:stretch>
        </p:blipFill>
        <p:spPr bwMode="auto">
          <a:xfrm>
            <a:off x="7954178" y="2764546"/>
            <a:ext cx="733539" cy="498915"/>
          </a:xfrm>
          <a:prstGeom prst="rect">
            <a:avLst/>
          </a:prstGeom>
          <a:noFill/>
          <a:ln w="9525">
            <a:noFill/>
            <a:miter lim="800000"/>
            <a:headEnd/>
            <a:tailEnd/>
          </a:ln>
        </p:spPr>
      </p:pic>
      <p:sp>
        <p:nvSpPr>
          <p:cNvPr id="54" name="TextBox 53"/>
          <p:cNvSpPr txBox="1"/>
          <p:nvPr/>
        </p:nvSpPr>
        <p:spPr>
          <a:xfrm>
            <a:off x="365759" y="5046001"/>
            <a:ext cx="8343901" cy="1200329"/>
          </a:xfrm>
          <a:prstGeom prst="rect">
            <a:avLst/>
          </a:prstGeom>
          <a:noFill/>
        </p:spPr>
        <p:txBody>
          <a:bodyPr wrap="square" rtlCol="0">
            <a:spAutoFit/>
          </a:bodyPr>
          <a:lstStyle/>
          <a:p>
            <a:r>
              <a:rPr lang="en-US" i="1" dirty="0" smtClean="0"/>
              <a:t>Since the Working Group Study, several athletic teams (Field Hockey, Track &amp; Field, Cross Country, and Volleyball) banned student athletes from joining fraternities or sororities. </a:t>
            </a:r>
            <a:r>
              <a:rPr lang="en-US" b="1" i="1" u="sng" dirty="0" smtClean="0"/>
              <a:t>This contradicts interviews with coaches conducted by the Group</a:t>
            </a:r>
            <a:r>
              <a:rPr lang="en-US" i="1" dirty="0" smtClean="0"/>
              <a:t>, and is important new information for the Board to consider because it changes their finding!</a:t>
            </a:r>
            <a:endParaRPr lang="en-US" i="1" dirty="0"/>
          </a:p>
        </p:txBody>
      </p:sp>
      <p:sp>
        <p:nvSpPr>
          <p:cNvPr id="55" name="Curved Down Arrow 54"/>
          <p:cNvSpPr/>
          <p:nvPr/>
        </p:nvSpPr>
        <p:spPr>
          <a:xfrm rot="8514061" flipV="1">
            <a:off x="3581388" y="2234638"/>
            <a:ext cx="4060647" cy="2237345"/>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6" name="Oval 55"/>
          <p:cNvSpPr/>
          <p:nvPr/>
        </p:nvSpPr>
        <p:spPr>
          <a:xfrm>
            <a:off x="3352800" y="3878891"/>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p:cNvSpPr/>
          <p:nvPr/>
        </p:nvSpPr>
        <p:spPr>
          <a:xfrm>
            <a:off x="3352800" y="4241603"/>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p:cNvSpPr/>
          <p:nvPr/>
        </p:nvSpPr>
        <p:spPr>
          <a:xfrm>
            <a:off x="7496170" y="3871069"/>
            <a:ext cx="304800" cy="3048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p:cNvSpPr/>
          <p:nvPr/>
        </p:nvSpPr>
        <p:spPr>
          <a:xfrm>
            <a:off x="7496170" y="4234626"/>
            <a:ext cx="304800" cy="3048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Up Arrow 59"/>
          <p:cNvSpPr/>
          <p:nvPr/>
        </p:nvSpPr>
        <p:spPr>
          <a:xfrm>
            <a:off x="7929390" y="4226804"/>
            <a:ext cx="297456" cy="31948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Up Arrow 60"/>
          <p:cNvSpPr/>
          <p:nvPr/>
        </p:nvSpPr>
        <p:spPr>
          <a:xfrm>
            <a:off x="7929390" y="3863247"/>
            <a:ext cx="297456" cy="31948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p:cNvSpPr/>
          <p:nvPr/>
        </p:nvSpPr>
        <p:spPr>
          <a:xfrm>
            <a:off x="3352800" y="3508871"/>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p:cNvSpPr/>
          <p:nvPr/>
        </p:nvSpPr>
        <p:spPr>
          <a:xfrm>
            <a:off x="7496170" y="3480595"/>
            <a:ext cx="304800" cy="304800"/>
          </a:xfrm>
          <a:prstGeom prst="ellipse">
            <a:avLst/>
          </a:prstGeom>
          <a:gradFill flip="none" rotWithShape="1">
            <a:gsLst>
              <a:gs pos="44000">
                <a:srgbClr val="FFF200"/>
              </a:gs>
              <a:gs pos="45000">
                <a:srgbClr val="FF7A00"/>
              </a:gs>
              <a:gs pos="70000">
                <a:srgbClr val="FF0300"/>
              </a:gs>
              <a:gs pos="100000">
                <a:srgbClr val="4D0808"/>
              </a:gs>
            </a:gsLst>
            <a:lin ang="13500000" scaled="0"/>
            <a:tileRect/>
          </a:gradFill>
          <a:ln>
            <a:gradFill flip="none" rotWithShape="1">
              <a:gsLst>
                <a:gs pos="43000">
                  <a:srgbClr val="FFF200"/>
                </a:gs>
                <a:gs pos="45000">
                  <a:srgbClr val="FF7A00"/>
                </a:gs>
                <a:gs pos="70000">
                  <a:srgbClr val="FF0300"/>
                </a:gs>
                <a:gs pos="100000">
                  <a:srgbClr val="4D0808"/>
                </a:gs>
              </a:gsLst>
              <a:lin ang="135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Up Arrow 63"/>
          <p:cNvSpPr/>
          <p:nvPr/>
        </p:nvSpPr>
        <p:spPr>
          <a:xfrm>
            <a:off x="7929390" y="3490510"/>
            <a:ext cx="297456" cy="31948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p:cNvSpPr/>
          <p:nvPr/>
        </p:nvSpPr>
        <p:spPr>
          <a:xfrm>
            <a:off x="3352800" y="4620217"/>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p:nvPr/>
        </p:nvSpPr>
        <p:spPr>
          <a:xfrm>
            <a:off x="7501128" y="4620217"/>
            <a:ext cx="304800" cy="3048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910039"/>
                </a:solidFill>
              </a:rPr>
              <a:t>No Significant Action or Progress</a:t>
            </a:r>
            <a:endParaRPr lang="en-US" dirty="0">
              <a:solidFill>
                <a:srgbClr val="910039"/>
              </a:solidFill>
            </a:endParaRPr>
          </a:p>
        </p:txBody>
      </p:sp>
      <p:graphicFrame>
        <p:nvGraphicFramePr>
          <p:cNvPr id="4" name="Content Placeholder 3"/>
          <p:cNvGraphicFramePr>
            <a:graphicFrameLocks noGrp="1"/>
          </p:cNvGraphicFramePr>
          <p:nvPr>
            <p:ph idx="1"/>
          </p:nvPr>
        </p:nvGraphicFramePr>
        <p:xfrm>
          <a:off x="457200" y="1600200"/>
          <a:ext cx="8229600" cy="448056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algn="ctr"/>
                      <a:r>
                        <a:rPr lang="en-US" dirty="0" smtClean="0"/>
                        <a:t>Short Name</a:t>
                      </a:r>
                      <a:endParaRPr lang="en-US" dirty="0"/>
                    </a:p>
                  </a:txBody>
                  <a:tcPr anchor="ctr"/>
                </a:tc>
                <a:tc>
                  <a:txBody>
                    <a:bodyPr/>
                    <a:lstStyle/>
                    <a:p>
                      <a:pPr algn="ctr"/>
                      <a:r>
                        <a:rPr lang="en-US" dirty="0" smtClean="0"/>
                        <a:t>Board Action</a:t>
                      </a:r>
                      <a:endParaRPr lang="en-US" dirty="0"/>
                    </a:p>
                  </a:txBody>
                  <a:tcPr anchor="ctr"/>
                </a:tc>
                <a:tc>
                  <a:txBody>
                    <a:bodyPr/>
                    <a:lstStyle/>
                    <a:p>
                      <a:pPr algn="ctr"/>
                      <a:r>
                        <a:rPr lang="en-US" dirty="0" err="1" smtClean="0"/>
                        <a:t>BoT</a:t>
                      </a:r>
                      <a:r>
                        <a:rPr lang="en-US" dirty="0" smtClean="0"/>
                        <a:t> Action Date</a:t>
                      </a:r>
                      <a:endParaRPr lang="en-US" dirty="0"/>
                    </a:p>
                  </a:txBody>
                  <a:tcPr anchor="ctr"/>
                </a:tc>
                <a:tc>
                  <a:txBody>
                    <a:bodyPr/>
                    <a:lstStyle/>
                    <a:p>
                      <a:pPr algn="ctr"/>
                      <a:r>
                        <a:rPr lang="en-US" dirty="0" smtClean="0"/>
                        <a:t>Administration  &amp; Faculty Action</a:t>
                      </a:r>
                      <a:endParaRPr lang="en-US" dirty="0"/>
                    </a:p>
                  </a:txBody>
                  <a:tcPr anchor="ctr"/>
                </a:tc>
              </a:tr>
              <a:tr h="370840">
                <a:tc>
                  <a:txBody>
                    <a:bodyPr/>
                    <a:lstStyle/>
                    <a:p>
                      <a:pPr algn="l" fontAlgn="b"/>
                      <a:r>
                        <a:rPr lang="en-US" sz="1100" b="0" i="0" u="none" strike="noStrike" dirty="0">
                          <a:solidFill>
                            <a:srgbClr val="000000"/>
                          </a:solidFill>
                          <a:latin typeface="Calibri"/>
                        </a:rPr>
                        <a:t>Parental involvement</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r h="370840">
                <a:tc>
                  <a:txBody>
                    <a:bodyPr/>
                    <a:lstStyle/>
                    <a:p>
                      <a:pPr algn="l" fontAlgn="b"/>
                      <a:r>
                        <a:rPr lang="en-US" sz="1100" b="0" i="0" u="none" strike="noStrike">
                          <a:solidFill>
                            <a:srgbClr val="000000"/>
                          </a:solidFill>
                          <a:latin typeface="Calibri"/>
                        </a:rPr>
                        <a:t>Engage alumni for chapter house management</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r h="370840">
                <a:tc>
                  <a:txBody>
                    <a:bodyPr/>
                    <a:lstStyle/>
                    <a:p>
                      <a:pPr algn="l" fontAlgn="b"/>
                      <a:r>
                        <a:rPr lang="en-US" sz="1100" b="0" i="0" u="none" strike="noStrike" dirty="0">
                          <a:solidFill>
                            <a:srgbClr val="000000"/>
                          </a:solidFill>
                          <a:latin typeface="Calibri"/>
                        </a:rPr>
                        <a:t>Tech Clinic Model</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r h="370840">
                <a:tc>
                  <a:txBody>
                    <a:bodyPr/>
                    <a:lstStyle/>
                    <a:p>
                      <a:pPr algn="l" fontAlgn="b"/>
                      <a:r>
                        <a:rPr lang="en-US" sz="1100" b="0" i="0" u="none" strike="noStrike">
                          <a:solidFill>
                            <a:srgbClr val="000000"/>
                          </a:solidFill>
                          <a:latin typeface="Calibri"/>
                        </a:rPr>
                        <a:t>Academic use of chapter houses</a:t>
                      </a:r>
                    </a:p>
                  </a:txBody>
                  <a:tcPr marL="0" marR="0" marT="0" marB="0" anchor="ctr"/>
                </a:tc>
                <a:tc>
                  <a:txBody>
                    <a:bodyPr/>
                    <a:lstStyle/>
                    <a:p>
                      <a:endParaRPr 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10/22/2011</a:t>
                      </a:r>
                    </a:p>
                  </a:txBody>
                  <a:tcPr anchor="ctr"/>
                </a:tc>
                <a:tc>
                  <a:txBody>
                    <a:bodyPr/>
                    <a:lstStyle/>
                    <a:p>
                      <a:endParaRPr lang="en-US" dirty="0"/>
                    </a:p>
                  </a:txBody>
                  <a:tcPr anchor="ctr"/>
                </a:tc>
              </a:tr>
              <a:tr h="370840">
                <a:tc>
                  <a:txBody>
                    <a:bodyPr/>
                    <a:lstStyle/>
                    <a:p>
                      <a:pPr algn="l" fontAlgn="b"/>
                      <a:r>
                        <a:rPr lang="en-US" sz="1100" b="0" i="0" u="none" strike="noStrike" dirty="0">
                          <a:solidFill>
                            <a:srgbClr val="000000"/>
                          </a:solidFill>
                          <a:latin typeface="Calibri"/>
                        </a:rPr>
                        <a:t>Service learning partner with Easton</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r h="370840">
                <a:tc>
                  <a:txBody>
                    <a:bodyPr/>
                    <a:lstStyle/>
                    <a:p>
                      <a:pPr algn="l" fontAlgn="b"/>
                      <a:r>
                        <a:rPr lang="en-US" sz="1100" b="0" i="0" u="none" strike="noStrike" dirty="0">
                          <a:solidFill>
                            <a:srgbClr val="000000"/>
                          </a:solidFill>
                          <a:latin typeface="Calibri"/>
                        </a:rPr>
                        <a:t>Students plan alcohol education and prevent (Greeks Advocating Mature Management of Alcohol)</a:t>
                      </a:r>
                    </a:p>
                  </a:txBody>
                  <a:tcPr marL="0" marR="0" marT="0" marB="0" anchor="ctr"/>
                </a:tc>
                <a:tc>
                  <a:txBody>
                    <a:bodyPr/>
                    <a:lstStyle/>
                    <a:p>
                      <a:endParaRPr 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10/22/2011</a:t>
                      </a:r>
                    </a:p>
                  </a:txBody>
                  <a:tcPr anchor="ctr"/>
                </a:tc>
                <a:tc>
                  <a:txBody>
                    <a:bodyPr/>
                    <a:lstStyle/>
                    <a:p>
                      <a:pPr algn="l" fontAlgn="b"/>
                      <a:endParaRPr lang="en-US" sz="1100" b="0" i="0" u="none" strike="noStrike" dirty="0">
                        <a:solidFill>
                          <a:srgbClr val="000000"/>
                        </a:solidFill>
                        <a:latin typeface="Calibri"/>
                      </a:endParaRPr>
                    </a:p>
                  </a:txBody>
                  <a:tcPr marL="0" marR="0" marT="0" marB="0" anchor="ctr"/>
                </a:tc>
              </a:tr>
              <a:tr h="370840">
                <a:tc>
                  <a:txBody>
                    <a:bodyPr/>
                    <a:lstStyle/>
                    <a:p>
                      <a:pPr algn="l" fontAlgn="b"/>
                      <a:r>
                        <a:rPr lang="en-US" sz="1100" b="0" i="0" u="none" strike="noStrike" dirty="0">
                          <a:solidFill>
                            <a:srgbClr val="000000"/>
                          </a:solidFill>
                          <a:latin typeface="Calibri"/>
                        </a:rPr>
                        <a:t>Faculty include high risk alcohol in class curriculum</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pPr algn="l" fontAlgn="b"/>
                      <a:endParaRPr lang="en-US" sz="1100" b="0" i="0" u="none" strike="noStrike" dirty="0">
                        <a:solidFill>
                          <a:srgbClr val="000000"/>
                        </a:solidFill>
                        <a:latin typeface="Calibri"/>
                      </a:endParaRPr>
                    </a:p>
                  </a:txBody>
                  <a:tcPr marL="0" marR="0" marT="0" marB="0" anchor="ctr"/>
                </a:tc>
              </a:tr>
              <a:tr h="370840">
                <a:tc>
                  <a:txBody>
                    <a:bodyPr/>
                    <a:lstStyle/>
                    <a:p>
                      <a:pPr algn="l" fontAlgn="b"/>
                      <a:r>
                        <a:rPr lang="en-US" sz="1100" b="0" i="0" u="none" strike="noStrike">
                          <a:solidFill>
                            <a:srgbClr val="000000"/>
                          </a:solidFill>
                          <a:latin typeface="Calibri"/>
                        </a:rPr>
                        <a:t>Work with alumni on off campus social events</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pPr algn="l" fontAlgn="b"/>
                      <a:endParaRPr lang="en-US" sz="1100" b="0" i="0" u="none" strike="noStrike" dirty="0">
                        <a:solidFill>
                          <a:srgbClr val="000000"/>
                        </a:solidFill>
                        <a:latin typeface="Calibri"/>
                      </a:endParaRPr>
                    </a:p>
                  </a:txBody>
                  <a:tcPr marL="0" marR="0" marT="0" marB="0" anchor="ctr"/>
                </a:tc>
              </a:tr>
              <a:tr h="370840">
                <a:tc>
                  <a:txBody>
                    <a:bodyPr/>
                    <a:lstStyle/>
                    <a:p>
                      <a:pPr algn="l" fontAlgn="b"/>
                      <a:r>
                        <a:rPr lang="en-US" sz="1100" b="0" i="0" u="none" strike="noStrike">
                          <a:solidFill>
                            <a:srgbClr val="000000"/>
                          </a:solidFill>
                          <a:latin typeface="Calibri"/>
                        </a:rPr>
                        <a:t>Hazing prevention conferences and campuswide Tip Line</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pPr algn="l" fontAlgn="b"/>
                      <a:endParaRPr lang="en-US" sz="1100" b="0" i="0" u="none" strike="noStrike" dirty="0">
                        <a:solidFill>
                          <a:srgbClr val="000000"/>
                        </a:solidFill>
                        <a:latin typeface="Calibri"/>
                      </a:endParaRPr>
                    </a:p>
                  </a:txBody>
                  <a:tcPr marL="0" marR="0" marT="0" marB="0" anchor="ctr"/>
                </a:tc>
              </a:tr>
              <a:tr h="370840">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smtClean="0">
                          <a:solidFill>
                            <a:srgbClr val="000000"/>
                          </a:solidFill>
                          <a:latin typeface="+mn-lt"/>
                        </a:rPr>
                        <a:t>Create IFC and Panhellenic Judicial Boards</a:t>
                      </a:r>
                    </a:p>
                  </a:txBody>
                  <a:tcPr marL="0" marR="0" marT="0" marB="0" anchor="ctr"/>
                </a:tc>
                <a:tc>
                  <a:txBody>
                    <a:bodyPr/>
                    <a:lstStyle/>
                    <a:p>
                      <a:endParaRPr 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10/22/2011</a:t>
                      </a:r>
                    </a:p>
                  </a:txBody>
                  <a:tcPr anchor="ctr"/>
                </a:tc>
                <a:tc>
                  <a:txBody>
                    <a:bodyPr/>
                    <a:lstStyle/>
                    <a:p>
                      <a:pPr algn="l" fontAlgn="b"/>
                      <a:endParaRPr lang="en-US" sz="1100" b="0" i="0" u="none" strike="noStrike" dirty="0">
                        <a:solidFill>
                          <a:srgbClr val="000000"/>
                        </a:solidFill>
                        <a:latin typeface="Calibri"/>
                      </a:endParaRPr>
                    </a:p>
                  </a:txBody>
                  <a:tcPr marL="0" marR="0" marT="0" marB="0" anchor="ctr"/>
                </a:tc>
              </a:tr>
            </a:tbl>
          </a:graphicData>
        </a:graphic>
      </p:graphicFrame>
      <p:sp>
        <p:nvSpPr>
          <p:cNvPr id="9" name="Oval 8"/>
          <p:cNvSpPr/>
          <p:nvPr/>
        </p:nvSpPr>
        <p:spPr>
          <a:xfrm>
            <a:off x="3352800" y="2281923"/>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3352800" y="2644635"/>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7498447" y="2272779"/>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p>
        </p:txBody>
      </p:sp>
      <p:sp>
        <p:nvSpPr>
          <p:cNvPr id="18" name="Oval 17"/>
          <p:cNvSpPr/>
          <p:nvPr/>
        </p:nvSpPr>
        <p:spPr>
          <a:xfrm>
            <a:off x="7498447" y="2635491"/>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p>
        </p:txBody>
      </p:sp>
      <p:sp>
        <p:nvSpPr>
          <p:cNvPr id="29" name="Text Box 11"/>
          <p:cNvSpPr txBox="1">
            <a:spLocks noChangeArrowheads="1"/>
          </p:cNvSpPr>
          <p:nvPr/>
        </p:nvSpPr>
        <p:spPr bwMode="auto">
          <a:xfrm>
            <a:off x="381000" y="6324600"/>
            <a:ext cx="8342313" cy="418576"/>
          </a:xfrm>
          <a:prstGeom prst="rect">
            <a:avLst/>
          </a:prstGeom>
          <a:solidFill>
            <a:srgbClr val="910039"/>
          </a:solidFill>
          <a:ln w="9525" algn="ctr">
            <a:noFill/>
            <a:miter lim="800000"/>
            <a:headEnd/>
            <a:tailEnd/>
          </a:ln>
        </p:spPr>
        <p:txBody>
          <a:bodyPr wrap="square" bIns="64008" anchor="b" anchorCtr="0">
            <a:spAutoFit/>
          </a:bodyPr>
          <a:lstStyle/>
          <a:p>
            <a:pPr algn="ctr" defTabSz="865188"/>
            <a:r>
              <a:rPr lang="en-US" sz="2000" dirty="0" smtClean="0">
                <a:solidFill>
                  <a:schemeClr val="bg1"/>
                </a:solidFill>
                <a:latin typeface="Arial" pitchFamily="34" charset="0"/>
                <a:cs typeface="Arial" pitchFamily="34" charset="0"/>
              </a:rPr>
              <a:t>Did anything preventing action occur over the past year? </a:t>
            </a:r>
          </a:p>
        </p:txBody>
      </p:sp>
      <p:sp>
        <p:nvSpPr>
          <p:cNvPr id="28" name="Oval 27"/>
          <p:cNvSpPr/>
          <p:nvPr/>
        </p:nvSpPr>
        <p:spPr>
          <a:xfrm>
            <a:off x="3352800" y="3035147"/>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3352800" y="3379571"/>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7501128" y="3416147"/>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7501128" y="3035147"/>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3352800" y="3776031"/>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7501128" y="3776031"/>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a:off x="7496170" y="5750070"/>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3352800" y="5747022"/>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3352800" y="4606887"/>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p:cNvSpPr/>
          <p:nvPr/>
        </p:nvSpPr>
        <p:spPr>
          <a:xfrm>
            <a:off x="3352800" y="4987887"/>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p:nvPr/>
        </p:nvSpPr>
        <p:spPr>
          <a:xfrm>
            <a:off x="3352800" y="5368887"/>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7496170" y="4606887"/>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7496170" y="4987887"/>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7496170" y="5368887"/>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p:nvPr/>
        </p:nvSpPr>
        <p:spPr>
          <a:xfrm>
            <a:off x="3352800" y="4220158"/>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a:off x="7496170" y="4165294"/>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910039"/>
                </a:solidFill>
              </a:rPr>
              <a:t>Previously Implemented</a:t>
            </a:r>
            <a:endParaRPr lang="en-US" dirty="0">
              <a:solidFill>
                <a:srgbClr val="910039"/>
              </a:solidFill>
            </a:endParaRPr>
          </a:p>
        </p:txBody>
      </p:sp>
      <p:graphicFrame>
        <p:nvGraphicFramePr>
          <p:cNvPr id="4" name="Content Placeholder 3"/>
          <p:cNvGraphicFramePr>
            <a:graphicFrameLocks noGrp="1"/>
          </p:cNvGraphicFramePr>
          <p:nvPr>
            <p:ph idx="1"/>
          </p:nvPr>
        </p:nvGraphicFramePr>
        <p:xfrm>
          <a:off x="457200" y="1600200"/>
          <a:ext cx="8229600" cy="212344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algn="ctr"/>
                      <a:r>
                        <a:rPr lang="en-US" dirty="0" smtClean="0"/>
                        <a:t>Short Name</a:t>
                      </a:r>
                      <a:endParaRPr lang="en-US" dirty="0"/>
                    </a:p>
                  </a:txBody>
                  <a:tcPr anchor="ctr"/>
                </a:tc>
                <a:tc>
                  <a:txBody>
                    <a:bodyPr/>
                    <a:lstStyle/>
                    <a:p>
                      <a:pPr algn="ctr"/>
                      <a:r>
                        <a:rPr lang="en-US" dirty="0" smtClean="0"/>
                        <a:t>Board Action</a:t>
                      </a:r>
                      <a:endParaRPr lang="en-US" dirty="0"/>
                    </a:p>
                  </a:txBody>
                  <a:tcPr anchor="ctr"/>
                </a:tc>
                <a:tc>
                  <a:txBody>
                    <a:bodyPr/>
                    <a:lstStyle/>
                    <a:p>
                      <a:pPr algn="ctr"/>
                      <a:r>
                        <a:rPr lang="en-US" dirty="0" err="1" smtClean="0"/>
                        <a:t>BoT</a:t>
                      </a:r>
                      <a:r>
                        <a:rPr lang="en-US" dirty="0" smtClean="0"/>
                        <a:t> Action Date</a:t>
                      </a:r>
                      <a:endParaRPr lang="en-US" dirty="0"/>
                    </a:p>
                  </a:txBody>
                  <a:tcPr anchor="ctr"/>
                </a:tc>
                <a:tc>
                  <a:txBody>
                    <a:bodyPr/>
                    <a:lstStyle/>
                    <a:p>
                      <a:pPr algn="ctr"/>
                      <a:r>
                        <a:rPr lang="en-US" dirty="0" smtClean="0"/>
                        <a:t>Administration  &amp; Faculty Action</a:t>
                      </a:r>
                      <a:endParaRPr lang="en-US" dirty="0"/>
                    </a:p>
                  </a:txBody>
                  <a:tcPr anchor="ctr"/>
                </a:tc>
              </a:tr>
              <a:tr h="370840">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smtClean="0">
                          <a:solidFill>
                            <a:srgbClr val="000000"/>
                          </a:solidFill>
                          <a:latin typeface="+mn-lt"/>
                        </a:rPr>
                        <a:t>Balanced perspective on website</a:t>
                      </a:r>
                    </a:p>
                    <a:p>
                      <a:pPr algn="l" fontAlgn="b"/>
                      <a:endParaRPr lang="en-US" sz="1100" b="0" i="0" u="none" strike="noStrike" dirty="0">
                        <a:solidFill>
                          <a:srgbClr val="000000"/>
                        </a:solidFill>
                        <a:latin typeface="Calibri"/>
                      </a:endParaRP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r h="370840">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smtClean="0">
                          <a:solidFill>
                            <a:srgbClr val="000000"/>
                          </a:solidFill>
                          <a:latin typeface="+mn-lt"/>
                        </a:rPr>
                        <a:t>Adopt </a:t>
                      </a:r>
                      <a:r>
                        <a:rPr lang="en-US" sz="1100" b="0" i="1" u="none" strike="noStrike" dirty="0" smtClean="0">
                          <a:solidFill>
                            <a:srgbClr val="000000"/>
                          </a:solidFill>
                          <a:latin typeface="+mn-lt"/>
                        </a:rPr>
                        <a:t>Outside the Classroom</a:t>
                      </a:r>
                      <a:endParaRPr lang="en-US" sz="1100" b="0" i="0" u="none" strike="noStrike" dirty="0" smtClean="0">
                        <a:solidFill>
                          <a:srgbClr val="000000"/>
                        </a:solidFill>
                        <a:latin typeface="+mn-lt"/>
                      </a:endParaRPr>
                    </a:p>
                    <a:p>
                      <a:pPr algn="l" fontAlgn="b"/>
                      <a:endParaRPr lang="en-US" sz="1100" b="0" i="0" u="none" strike="noStrike" dirty="0">
                        <a:solidFill>
                          <a:srgbClr val="000000"/>
                        </a:solidFill>
                        <a:latin typeface="Calibri"/>
                      </a:endParaRPr>
                    </a:p>
                  </a:txBody>
                  <a:tcPr marL="0" marR="0" marT="0" marB="0" anchor="ctr"/>
                </a:tc>
                <a:tc>
                  <a:txBody>
                    <a:bodyPr/>
                    <a:lstStyle/>
                    <a:p>
                      <a:endParaRPr 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10/22/2011</a:t>
                      </a:r>
                    </a:p>
                  </a:txBody>
                  <a:tcPr anchor="ctr"/>
                </a:tc>
                <a:tc>
                  <a:txBody>
                    <a:bodyPr/>
                    <a:lstStyle/>
                    <a:p>
                      <a:endParaRPr lang="en-US" dirty="0"/>
                    </a:p>
                  </a:txBody>
                  <a:tcPr anchor="ctr"/>
                </a:tc>
              </a:tr>
              <a:tr h="370840">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smtClean="0">
                          <a:solidFill>
                            <a:srgbClr val="000000"/>
                          </a:solidFill>
                          <a:latin typeface="+mn-lt"/>
                        </a:rPr>
                        <a:t>Separate Director of FS Life from adjudicating conduct</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r h="370840">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smtClean="0">
                          <a:solidFill>
                            <a:srgbClr val="000000"/>
                          </a:solidFill>
                          <a:latin typeface="+mn-lt"/>
                        </a:rPr>
                        <a:t>Oversight Committee</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bl>
          </a:graphicData>
        </a:graphic>
      </p:graphicFrame>
      <p:sp>
        <p:nvSpPr>
          <p:cNvPr id="5" name="Oval 4"/>
          <p:cNvSpPr/>
          <p:nvPr/>
        </p:nvSpPr>
        <p:spPr>
          <a:xfrm>
            <a:off x="3346373" y="2286000"/>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346373" y="3014472"/>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346373" y="3395472"/>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7498447" y="2639568"/>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p>
        </p:txBody>
      </p:sp>
      <p:sp>
        <p:nvSpPr>
          <p:cNvPr id="16" name="Oval 15"/>
          <p:cNvSpPr/>
          <p:nvPr/>
        </p:nvSpPr>
        <p:spPr>
          <a:xfrm>
            <a:off x="7498447" y="3002280"/>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p>
        </p:txBody>
      </p:sp>
      <p:sp>
        <p:nvSpPr>
          <p:cNvPr id="27" name="Oval 26"/>
          <p:cNvSpPr/>
          <p:nvPr/>
        </p:nvSpPr>
        <p:spPr>
          <a:xfrm>
            <a:off x="7498447" y="2286000"/>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p>
        </p:txBody>
      </p:sp>
      <p:sp>
        <p:nvSpPr>
          <p:cNvPr id="29" name="Text Box 11"/>
          <p:cNvSpPr txBox="1">
            <a:spLocks noChangeArrowheads="1"/>
          </p:cNvSpPr>
          <p:nvPr/>
        </p:nvSpPr>
        <p:spPr bwMode="auto">
          <a:xfrm>
            <a:off x="381000" y="6324600"/>
            <a:ext cx="8342313" cy="418576"/>
          </a:xfrm>
          <a:prstGeom prst="rect">
            <a:avLst/>
          </a:prstGeom>
          <a:solidFill>
            <a:srgbClr val="910039"/>
          </a:solidFill>
          <a:ln w="9525" algn="ctr">
            <a:noFill/>
            <a:miter lim="800000"/>
            <a:headEnd/>
            <a:tailEnd/>
          </a:ln>
        </p:spPr>
        <p:txBody>
          <a:bodyPr wrap="square" bIns="64008" anchor="b" anchorCtr="0">
            <a:spAutoFit/>
          </a:bodyPr>
          <a:lstStyle/>
          <a:p>
            <a:pPr algn="ctr" defTabSz="865188"/>
            <a:r>
              <a:rPr lang="en-US" sz="2000" dirty="0" smtClean="0">
                <a:solidFill>
                  <a:schemeClr val="bg1"/>
                </a:solidFill>
                <a:latin typeface="Arial" pitchFamily="34" charset="0"/>
                <a:cs typeface="Arial" pitchFamily="34" charset="0"/>
              </a:rPr>
              <a:t>On track for continued implementation </a:t>
            </a:r>
            <a:r>
              <a:rPr lang="en-US" sz="2000" smtClean="0">
                <a:solidFill>
                  <a:schemeClr val="bg1"/>
                </a:solidFill>
                <a:latin typeface="Arial" pitchFamily="34" charset="0"/>
                <a:cs typeface="Arial" pitchFamily="34" charset="0"/>
              </a:rPr>
              <a:t>and success!</a:t>
            </a:r>
            <a:endParaRPr lang="en-US" sz="2000" dirty="0" smtClean="0">
              <a:solidFill>
                <a:schemeClr val="bg1"/>
              </a:solidFill>
              <a:latin typeface="Arial" pitchFamily="34" charset="0"/>
              <a:cs typeface="Arial" pitchFamily="34" charset="0"/>
            </a:endParaRPr>
          </a:p>
        </p:txBody>
      </p:sp>
      <p:sp>
        <p:nvSpPr>
          <p:cNvPr id="32" name="Oval 31"/>
          <p:cNvSpPr/>
          <p:nvPr/>
        </p:nvSpPr>
        <p:spPr>
          <a:xfrm>
            <a:off x="7498447" y="3386328"/>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p>
        </p:txBody>
      </p:sp>
      <p:sp>
        <p:nvSpPr>
          <p:cNvPr id="28" name="Oval 27"/>
          <p:cNvSpPr/>
          <p:nvPr/>
        </p:nvSpPr>
        <p:spPr>
          <a:xfrm>
            <a:off x="3346373" y="2649079"/>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910039"/>
                </a:solidFill>
              </a:rPr>
              <a:t>Summary</a:t>
            </a:r>
            <a:endParaRPr lang="en-US" dirty="0">
              <a:solidFill>
                <a:srgbClr val="910039"/>
              </a:solidFill>
            </a:endParaRPr>
          </a:p>
        </p:txBody>
      </p:sp>
      <p:sp>
        <p:nvSpPr>
          <p:cNvPr id="3" name="Content Placeholder 2"/>
          <p:cNvSpPr>
            <a:spLocks noGrp="1"/>
          </p:cNvSpPr>
          <p:nvPr>
            <p:ph idx="1"/>
          </p:nvPr>
        </p:nvSpPr>
        <p:spPr/>
        <p:txBody>
          <a:bodyPr>
            <a:normAutofit fontScale="92500" lnSpcReduction="10000"/>
          </a:bodyPr>
          <a:lstStyle/>
          <a:p>
            <a:pPr>
              <a:buNone/>
            </a:pPr>
            <a:r>
              <a:rPr lang="en-US" dirty="0" smtClean="0"/>
              <a:t>Of the recommendations, members of the Administration and Faculty have:</a:t>
            </a:r>
          </a:p>
          <a:p>
            <a:r>
              <a:rPr lang="en-US" dirty="0" smtClean="0"/>
              <a:t>11 – Implemented</a:t>
            </a:r>
          </a:p>
          <a:p>
            <a:r>
              <a:rPr lang="en-US" dirty="0" smtClean="0"/>
              <a:t>15 – No public action/progress</a:t>
            </a:r>
          </a:p>
          <a:p>
            <a:r>
              <a:rPr lang="en-US" dirty="0" smtClean="0"/>
              <a:t>5 – Opposed (directly and indirectly)</a:t>
            </a:r>
          </a:p>
          <a:p>
            <a:pPr>
              <a:buNone/>
            </a:pPr>
            <a:r>
              <a:rPr lang="en-US" dirty="0" smtClean="0"/>
              <a:t>More than 10 have seen significant improvement</a:t>
            </a:r>
          </a:p>
          <a:p>
            <a:pPr>
              <a:buNone/>
            </a:pPr>
            <a:r>
              <a:rPr lang="en-US" dirty="0" smtClean="0"/>
              <a:t>Appears to have been a realignment in the past 6 months trending towards the positive but there are still vestiges that run counter to best practices</a:t>
            </a:r>
          </a:p>
        </p:txBody>
      </p:sp>
      <p:sp>
        <p:nvSpPr>
          <p:cNvPr id="4" name="Text Box 11"/>
          <p:cNvSpPr txBox="1">
            <a:spLocks noChangeArrowheads="1"/>
          </p:cNvSpPr>
          <p:nvPr/>
        </p:nvSpPr>
        <p:spPr bwMode="auto">
          <a:xfrm>
            <a:off x="381000" y="6324600"/>
            <a:ext cx="8342313" cy="418576"/>
          </a:xfrm>
          <a:prstGeom prst="rect">
            <a:avLst/>
          </a:prstGeom>
          <a:solidFill>
            <a:srgbClr val="910039"/>
          </a:solidFill>
          <a:ln w="9525" algn="ctr">
            <a:noFill/>
            <a:miter lim="800000"/>
            <a:headEnd/>
            <a:tailEnd/>
          </a:ln>
        </p:spPr>
        <p:txBody>
          <a:bodyPr wrap="square" bIns="64008" anchor="b" anchorCtr="0">
            <a:spAutoFit/>
          </a:bodyPr>
          <a:lstStyle/>
          <a:p>
            <a:pPr algn="ctr" defTabSz="865188"/>
            <a:r>
              <a:rPr lang="en-US" sz="2000" dirty="0" smtClean="0">
                <a:solidFill>
                  <a:schemeClr val="bg1"/>
                </a:solidFill>
                <a:latin typeface="Arial" pitchFamily="34" charset="0"/>
                <a:cs typeface="Arial" pitchFamily="34" charset="0"/>
              </a:rPr>
              <a:t>What is your takeaway?</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1225</TotalTime>
  <Words>3391</Words>
  <Application>Microsoft Office PowerPoint</Application>
  <PresentationFormat>On-screen Show (4:3)</PresentationFormat>
  <Paragraphs>355</Paragraphs>
  <Slides>16</Slides>
  <Notes>15</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Summary of Greek Life Actions</vt:lpstr>
      <vt:lpstr>Introduction</vt:lpstr>
      <vt:lpstr>Formatting Note</vt:lpstr>
      <vt:lpstr>Key</vt:lpstr>
      <vt:lpstr>On Track: Upward Trending Changes</vt:lpstr>
      <vt:lpstr>Significant Roadblocks &amp; Backslide</vt:lpstr>
      <vt:lpstr>No Significant Action or Progress</vt:lpstr>
      <vt:lpstr>Previously Implemented</vt:lpstr>
      <vt:lpstr>Summary</vt:lpstr>
      <vt:lpstr>These documents created and maintained by Michael De Lisi ‘03 for the alumni and student leadership of Delta Kappa Epsilon </vt:lpstr>
      <vt:lpstr>Backup Slides</vt:lpstr>
      <vt:lpstr>Improving Relationships between the College and the Greek Community</vt:lpstr>
      <vt:lpstr>The Greek Community as a Center for Academic Excellence and Innovation</vt:lpstr>
      <vt:lpstr>Supporting a Diverse, Inclusive, and Welcoming Greek Community</vt:lpstr>
      <vt:lpstr>Well-Being in the Greek Community</vt:lpstr>
      <vt:lpstr>College Recognition and Assessment of Greek Organizations</vt:lpstr>
    </vt:vector>
  </TitlesOfParts>
  <Company>Northrop Grumman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Summary of Greek Life Actions</dc:title>
  <dc:creator>Michael De Lisi</dc:creator>
  <cp:lastModifiedBy>Michael De Lisi</cp:lastModifiedBy>
  <cp:revision>107</cp:revision>
  <dcterms:created xsi:type="dcterms:W3CDTF">2012-07-09T14:26:51Z</dcterms:created>
  <dcterms:modified xsi:type="dcterms:W3CDTF">2013-03-11T12:45:31Z</dcterms:modified>
</cp:coreProperties>
</file>