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4" r:id="rId3"/>
    <p:sldId id="263" r:id="rId4"/>
    <p:sldId id="257" r:id="rId5"/>
    <p:sldId id="259" r:id="rId6"/>
    <p:sldId id="260" r:id="rId7"/>
    <p:sldId id="261" r:id="rId8"/>
    <p:sldId id="262" r:id="rId9"/>
    <p:sldId id="258"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chael De Lisi" initials="msd"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1003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51" autoAdjust="0"/>
    <p:restoredTop sz="77168" autoAdjust="0"/>
  </p:normalViewPr>
  <p:slideViewPr>
    <p:cSldViewPr snapToGrid="0">
      <p:cViewPr varScale="1">
        <p:scale>
          <a:sx n="84" d="100"/>
          <a:sy n="84" d="100"/>
        </p:scale>
        <p:origin x="-702"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9BEA7A-F140-4AA1-B3D7-465F30470409}" type="datetimeFigureOut">
              <a:rPr lang="en-US" smtClean="0"/>
              <a:pPr/>
              <a:t>7/26/2012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28DD6E-E931-43A0-8DDB-DC7AC216A5C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solidFill>
                  <a:srgbClr val="910039"/>
                </a:solidFill>
                <a:effectLst>
                  <a:outerShdw blurRad="38100" dist="38100" dir="2700000" algn="tl">
                    <a:srgbClr val="000000">
                      <a:alpha val="43137"/>
                    </a:srgbClr>
                  </a:outerShdw>
                </a:effectLst>
              </a:rPr>
              <a:t>This is a document used by DKE chapter leadership capturing observations of the progress towards fulfilling the Board of Trustees’ directive for the Greek community to ensure the continued success of Greek community at Lafayette College, DKE’s alignment with the strategic direction of the College, DKE’s compliance with current policy, and the enhancement of the overall health of the fraternity and sorority community.</a:t>
            </a:r>
          </a:p>
          <a:p>
            <a:endParaRPr lang="en-US" dirty="0" smtClean="0">
              <a:solidFill>
                <a:srgbClr val="910039"/>
              </a:solidFill>
              <a:effectLst>
                <a:outerShdw blurRad="38100" dist="38100" dir="2700000" algn="tl">
                  <a:srgbClr val="000000">
                    <a:alpha val="43137"/>
                  </a:srgbClr>
                </a:outerShdw>
              </a:effectLst>
            </a:endParaRPr>
          </a:p>
          <a:p>
            <a:r>
              <a:rPr lang="en-US" dirty="0" smtClean="0">
                <a:solidFill>
                  <a:srgbClr val="910039"/>
                </a:solidFill>
                <a:effectLst>
                  <a:outerShdw blurRad="38100" dist="38100" dir="2700000" algn="tl">
                    <a:srgbClr val="000000">
                      <a:alpha val="43137"/>
                    </a:srgbClr>
                  </a:outerShdw>
                </a:effectLst>
              </a:rPr>
              <a:t>Chapter leaders are expected</a:t>
            </a:r>
            <a:r>
              <a:rPr lang="en-US" baseline="0" dirty="0" smtClean="0">
                <a:solidFill>
                  <a:srgbClr val="910039"/>
                </a:solidFill>
                <a:effectLst>
                  <a:outerShdw blurRad="38100" dist="38100" dir="2700000" algn="tl">
                    <a:srgbClr val="000000">
                      <a:alpha val="43137"/>
                    </a:srgbClr>
                  </a:outerShdw>
                </a:effectLst>
              </a:rPr>
              <a:t> to correct any mistakes in a timely </a:t>
            </a:r>
            <a:r>
              <a:rPr lang="en-US" baseline="0" dirty="0" smtClean="0">
                <a:solidFill>
                  <a:srgbClr val="910039"/>
                </a:solidFill>
                <a:effectLst>
                  <a:outerShdw blurRad="38100" dist="38100" dir="2700000" algn="tl">
                    <a:srgbClr val="000000">
                      <a:alpha val="43137"/>
                    </a:srgbClr>
                  </a:outerShdw>
                </a:effectLst>
              </a:rPr>
              <a:t>fashion by submitting input to michael.s.delisi@gmail.com.</a:t>
            </a:r>
            <a:endParaRPr lang="en-US" dirty="0"/>
          </a:p>
        </p:txBody>
      </p:sp>
      <p:sp>
        <p:nvSpPr>
          <p:cNvPr id="4" name="Slide Number Placeholder 3"/>
          <p:cNvSpPr>
            <a:spLocks noGrp="1"/>
          </p:cNvSpPr>
          <p:nvPr>
            <p:ph type="sldNum" sz="quarter" idx="10"/>
          </p:nvPr>
        </p:nvSpPr>
        <p:spPr/>
        <p:txBody>
          <a:bodyPr/>
          <a:lstStyle/>
          <a:p>
            <a:fld id="{0128DD6E-E931-43A0-8DDB-DC7AC216A5C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Last updated July 2012</a:t>
            </a:r>
          </a:p>
          <a:p>
            <a:endParaRPr lang="en-US" dirty="0" smtClean="0"/>
          </a:p>
          <a:p>
            <a:r>
              <a:rPr lang="en-US" dirty="0" smtClean="0"/>
              <a:t>If you notice any changes,</a:t>
            </a:r>
            <a:r>
              <a:rPr lang="en-US" baseline="0" dirty="0" smtClean="0"/>
              <a:t> think we have something wrong, missed something, or have a general concern about the status of any item in this document, contact Michael De </a:t>
            </a:r>
            <a:r>
              <a:rPr lang="en-US" baseline="0" dirty="0" err="1" smtClean="0"/>
              <a:t>Lisi</a:t>
            </a:r>
            <a:r>
              <a:rPr lang="en-US" baseline="0" dirty="0" smtClean="0"/>
              <a:t> at michael.s.delisi@gmail.com</a:t>
            </a:r>
          </a:p>
          <a:p>
            <a:endParaRPr lang="en-US" baseline="0" dirty="0" smtClean="0"/>
          </a:p>
          <a:p>
            <a:r>
              <a:rPr lang="en-US" baseline="0" dirty="0" smtClean="0"/>
              <a:t>We are extremely concerned at the lack of progress towards implementing the Board’s direction or even a publicly available schedule for when the administration and faculty plan to address the Board’s direction to implement 23 </a:t>
            </a:r>
            <a:r>
              <a:rPr lang="en-US" baseline="0" dirty="0" smtClean="0"/>
              <a:t>items because we </a:t>
            </a:r>
            <a:r>
              <a:rPr lang="en-US" baseline="0" dirty="0" smtClean="0"/>
              <a:t>are </a:t>
            </a:r>
            <a:r>
              <a:rPr lang="en-US" baseline="0" dirty="0" smtClean="0"/>
              <a:t>already 1/3 </a:t>
            </a:r>
            <a:r>
              <a:rPr lang="en-US" baseline="0" dirty="0" smtClean="0"/>
              <a:t>of the way through the Board’s </a:t>
            </a:r>
            <a:r>
              <a:rPr lang="en-US" baseline="0" dirty="0" smtClean="0"/>
              <a:t>timetable. If </a:t>
            </a:r>
            <a:r>
              <a:rPr lang="en-US" baseline="0" dirty="0" smtClean="0"/>
              <a:t>there any updates, notify Michael immediately because time is of the essence.</a:t>
            </a:r>
            <a:endParaRPr lang="en-US" dirty="0"/>
          </a:p>
        </p:txBody>
      </p:sp>
      <p:sp>
        <p:nvSpPr>
          <p:cNvPr id="4" name="Slide Number Placeholder 3"/>
          <p:cNvSpPr>
            <a:spLocks noGrp="1"/>
          </p:cNvSpPr>
          <p:nvPr>
            <p:ph type="sldNum" sz="quarter" idx="10"/>
          </p:nvPr>
        </p:nvSpPr>
        <p:spPr/>
        <p:txBody>
          <a:bodyPr/>
          <a:lstStyle/>
          <a:p>
            <a:fld id="{0128DD6E-E931-43A0-8DDB-DC7AC216A5C6}" type="slidenum">
              <a:rPr lang="en-US" smtClean="0"/>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128DD6E-E931-43A0-8DDB-DC7AC216A5C6}"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Notes</a:t>
            </a:r>
            <a:r>
              <a:rPr lang="en-US" baseline="0" dirty="0" smtClean="0"/>
              <a:t> sections describe any notes/comments on each recommendation’s progress towards implementation. These notes are based on the aggregate observations described on the last slide. If you disagree with a note, contact Michael De </a:t>
            </a:r>
            <a:r>
              <a:rPr lang="en-US" baseline="0" dirty="0" err="1" smtClean="0"/>
              <a:t>Lisi</a:t>
            </a:r>
            <a:r>
              <a:rPr lang="en-US" baseline="0" dirty="0" smtClean="0"/>
              <a:t> at michael.s.delisi@gmail.com</a:t>
            </a:r>
          </a:p>
          <a:p>
            <a:endParaRPr lang="en-US" baseline="0" dirty="0" smtClean="0"/>
          </a:p>
          <a:p>
            <a:r>
              <a:rPr lang="en-US" baseline="0" dirty="0" smtClean="0"/>
              <a:t>We need to do whatever it takes to remove the obstacles that made items red. Any items moving in the opposite direction than the Board of Trustees directed is very troubling even if the cause is simply the institutional inertia of the College. We need to help the administration and faculty break free of whatever is holding the College back from changing these items especially any with the “NO Symbol.” If you observe any actions in the Lafayette Community that requires updating the status of one of actions or see a note that needs to be clarified/added/changed, contact Michael De </a:t>
            </a:r>
            <a:r>
              <a:rPr lang="en-US" baseline="0" dirty="0" err="1" smtClean="0"/>
              <a:t>Lisi</a:t>
            </a:r>
            <a:r>
              <a:rPr lang="en-US" baseline="0" dirty="0" smtClean="0"/>
              <a:t> at michael.s.delisi@gmail.com</a:t>
            </a:r>
            <a:endParaRPr lang="en-US" dirty="0"/>
          </a:p>
        </p:txBody>
      </p:sp>
      <p:sp>
        <p:nvSpPr>
          <p:cNvPr id="4" name="Slide Number Placeholder 3"/>
          <p:cNvSpPr>
            <a:spLocks noGrp="1"/>
          </p:cNvSpPr>
          <p:nvPr>
            <p:ph type="sldNum" sz="quarter" idx="10"/>
          </p:nvPr>
        </p:nvSpPr>
        <p:spPr/>
        <p:txBody>
          <a:bodyPr/>
          <a:lstStyle/>
          <a:p>
            <a:fld id="{0128DD6E-E931-43A0-8DDB-DC7AC216A5C6}"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b="0" i="0" u="none" strike="noStrike" kern="1200" dirty="0" smtClean="0">
                <a:solidFill>
                  <a:schemeClr val="tx1"/>
                </a:solidFill>
                <a:latin typeface="+mn-lt"/>
                <a:ea typeface="+mn-ea"/>
                <a:cs typeface="+mn-cs"/>
              </a:rPr>
              <a:t>Reliant upon heroes, not a culture of cooperation. Alumni association and alumni affairs representatives working with AISB. Campus Life has not acted to further a partnership- declining to answer questions about their plans for student life and threatening to ignore AISB input. Campus Life rejected offer from AISB to assist in implementing wellness model with Health Center but did request AISB representation on IAGGL. Campus Life </a:t>
            </a:r>
            <a:r>
              <a:rPr lang="en-US" sz="1200" b="0" i="0" u="none" strike="noStrike" kern="1200" dirty="0" smtClean="0">
                <a:solidFill>
                  <a:schemeClr val="tx1"/>
                </a:solidFill>
                <a:latin typeface="+mn-lt"/>
                <a:ea typeface="+mn-ea"/>
                <a:cs typeface="+mn-cs"/>
              </a:rPr>
              <a:t>barred </a:t>
            </a:r>
            <a:r>
              <a:rPr lang="en-US" sz="1200" b="0" i="0" u="none" strike="noStrike" kern="1200" dirty="0" smtClean="0">
                <a:solidFill>
                  <a:schemeClr val="tx1"/>
                </a:solidFill>
                <a:latin typeface="+mn-lt"/>
                <a:ea typeface="+mn-ea"/>
                <a:cs typeface="+mn-cs"/>
              </a:rPr>
              <a:t>the members of IAGGL from sharing minutes, notes or any specifics about the IAGGL process with the rest of AISB.</a:t>
            </a:r>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VTHs </a:t>
            </a:r>
            <a:r>
              <a:rPr lang="en-US" sz="1200" b="0" i="0" u="none" strike="noStrike" kern="1200" dirty="0" smtClean="0">
                <a:solidFill>
                  <a:schemeClr val="tx1"/>
                </a:solidFill>
                <a:latin typeface="+mn-lt"/>
                <a:ea typeface="+mn-ea"/>
                <a:cs typeface="+mn-cs"/>
              </a:rPr>
              <a:t>have improved communication within the Lafayette Community. Communication within alumni community improved greatly, but the PR remains relatively unchanged particularly to the faculty and public.</a:t>
            </a:r>
            <a:r>
              <a:rPr lang="en-US" dirty="0" smtClean="0"/>
              <a:t> </a:t>
            </a:r>
            <a:r>
              <a:rPr lang="en-US" sz="1200" b="0" i="0" u="none" strike="noStrike" kern="1200" dirty="0" smtClean="0">
                <a:solidFill>
                  <a:schemeClr val="tx1"/>
                </a:solidFill>
                <a:latin typeface="+mn-lt"/>
                <a:ea typeface="+mn-ea"/>
                <a:cs typeface="+mn-cs"/>
              </a:rPr>
              <a:t>Greek Life websites are difficult to find in comparison to peer institutions. </a:t>
            </a:r>
            <a:endParaRPr lang="en-US" dirty="0" smtClean="0"/>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Reliant upon heroes. Director of FS Life working on website. ITS gave AISB website. Greek Life websites are difficult to find in comparison to peer institutions.</a:t>
            </a:r>
            <a:r>
              <a:rPr lang="en-US" dirty="0" smtClean="0"/>
              <a:t> </a:t>
            </a:r>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Solicit input, but then discards. Not a partnership. Six sorority nationals hired an attorney to jointly respond to hostile messages from IAGGL</a:t>
            </a:r>
            <a:r>
              <a:rPr lang="en-US" dirty="0" smtClean="0"/>
              <a:t> </a:t>
            </a:r>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Students involve their parents. Individual chapters engage parents of students. </a:t>
            </a:r>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College provides no assistance or structure as recommended.</a:t>
            </a:r>
            <a:r>
              <a:rPr lang="en-US" dirty="0" smtClean="0"/>
              <a:t> </a:t>
            </a:r>
            <a:r>
              <a:rPr lang="en-US" sz="1200" b="0" i="0" u="none" strike="noStrike" kern="1200" dirty="0" smtClean="0">
                <a:solidFill>
                  <a:schemeClr val="tx1"/>
                </a:solidFill>
                <a:latin typeface="+mn-lt"/>
                <a:ea typeface="+mn-ea"/>
                <a:cs typeface="+mn-cs"/>
              </a:rPr>
              <a:t>Reliant upon heroes. Some chapters engaged.</a:t>
            </a:r>
            <a:r>
              <a:rPr lang="en-US" dirty="0" smtClean="0"/>
              <a:t> </a:t>
            </a:r>
            <a:r>
              <a:rPr lang="en-US" sz="1200" b="0" i="0" u="none" strike="noStrike" kern="1200" dirty="0" smtClean="0">
                <a:solidFill>
                  <a:schemeClr val="tx1"/>
                </a:solidFill>
                <a:latin typeface="+mn-lt"/>
                <a:ea typeface="+mn-ea"/>
                <a:cs typeface="+mn-cs"/>
              </a:rPr>
              <a:t>Alumni offered to fund community training. </a:t>
            </a:r>
            <a:r>
              <a:rPr lang="en-US" sz="1200" b="0" i="0" u="none" strike="noStrike" kern="1200" dirty="0" smtClean="0">
                <a:solidFill>
                  <a:schemeClr val="tx1"/>
                </a:solidFill>
                <a:latin typeface="+mn-lt"/>
                <a:ea typeface="+mn-ea"/>
                <a:cs typeface="+mn-cs"/>
              </a:rPr>
              <a:t>Campus </a:t>
            </a:r>
            <a:r>
              <a:rPr lang="en-US" sz="1200" b="0" i="0" u="none" strike="noStrike" kern="1200" dirty="0" smtClean="0">
                <a:solidFill>
                  <a:schemeClr val="tx1"/>
                </a:solidFill>
                <a:latin typeface="+mn-lt"/>
                <a:ea typeface="+mn-ea"/>
                <a:cs typeface="+mn-cs"/>
              </a:rPr>
              <a:t>Life refused this offer.</a:t>
            </a:r>
            <a:r>
              <a:rPr lang="en-US" dirty="0" smtClean="0"/>
              <a:t> </a:t>
            </a:r>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Alumni offered to fund additional FTEs supporting Greek Life. </a:t>
            </a:r>
            <a:r>
              <a:rPr lang="en-US" sz="1200" b="0" i="0" u="none" strike="noStrike" kern="1200" dirty="0" smtClean="0">
                <a:solidFill>
                  <a:schemeClr val="tx1"/>
                </a:solidFill>
                <a:latin typeface="+mn-lt"/>
                <a:ea typeface="+mn-ea"/>
                <a:cs typeface="+mn-cs"/>
              </a:rPr>
              <a:t>Campus </a:t>
            </a:r>
            <a:r>
              <a:rPr lang="en-US" sz="1200" b="0" i="0" u="none" strike="noStrike" kern="1200" dirty="0" smtClean="0">
                <a:solidFill>
                  <a:schemeClr val="tx1"/>
                </a:solidFill>
                <a:latin typeface="+mn-lt"/>
                <a:ea typeface="+mn-ea"/>
                <a:cs typeface="+mn-cs"/>
              </a:rPr>
              <a:t>Life refused this offer.</a:t>
            </a:r>
            <a:r>
              <a:rPr lang="en-US" dirty="0" smtClean="0"/>
              <a:t> </a:t>
            </a:r>
            <a:endParaRPr lang="en-US" dirty="0"/>
          </a:p>
        </p:txBody>
      </p:sp>
      <p:sp>
        <p:nvSpPr>
          <p:cNvPr id="4" name="Slide Number Placeholder 3"/>
          <p:cNvSpPr>
            <a:spLocks noGrp="1"/>
          </p:cNvSpPr>
          <p:nvPr>
            <p:ph type="sldNum" sz="quarter" idx="10"/>
          </p:nvPr>
        </p:nvSpPr>
        <p:spPr/>
        <p:txBody>
          <a:bodyPr/>
          <a:lstStyle/>
          <a:p>
            <a:fld id="{0128DD6E-E931-43A0-8DDB-DC7AC216A5C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u="none" strike="noStrike" kern="1200" dirty="0" smtClean="0">
                <a:solidFill>
                  <a:schemeClr val="tx1"/>
                </a:solidFill>
                <a:latin typeface="+mn-lt"/>
                <a:ea typeface="+mn-ea"/>
                <a:cs typeface="+mn-cs"/>
              </a:rPr>
              <a:t>No comments on Tech Clinic</a:t>
            </a:r>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Administration comments </a:t>
            </a:r>
            <a:r>
              <a:rPr lang="en-US" sz="1200" b="0" i="0" u="none" strike="noStrike" kern="1200" dirty="0" smtClean="0">
                <a:solidFill>
                  <a:schemeClr val="tx1"/>
                </a:solidFill>
                <a:latin typeface="+mn-lt"/>
                <a:ea typeface="+mn-ea"/>
                <a:cs typeface="+mn-cs"/>
              </a:rPr>
              <a:t>to the student newspaper indicate faculty are so opposed to integrating academics with the Greek community that they view academic use of chapter houses as coercion that cannot be supported.</a:t>
            </a:r>
            <a:r>
              <a:rPr lang="en-US" dirty="0" smtClean="0"/>
              <a:t> </a:t>
            </a:r>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Students understand COMPASS/MARQUIS will be separate from IAGGL metrics. Creation of IAGGL metrics is reinventing the wheel instead of focusing accreditation in accordance with national best practice and guidelines already provided to the College</a:t>
            </a:r>
            <a:r>
              <a:rPr lang="en-US" dirty="0" smtClean="0"/>
              <a:t> </a:t>
            </a:r>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No faculty incentives in place. Students observe active disengagement in junior faculty who initially express interest. Students and administrators believe junior faculty fear professional retaliation if they support fraternities or sororities.</a:t>
            </a:r>
            <a:r>
              <a:rPr lang="en-US" dirty="0" smtClean="0"/>
              <a:t> </a:t>
            </a:r>
            <a:endParaRPr lang="en-US" dirty="0"/>
          </a:p>
        </p:txBody>
      </p:sp>
      <p:sp>
        <p:nvSpPr>
          <p:cNvPr id="4" name="Slide Number Placeholder 3"/>
          <p:cNvSpPr>
            <a:spLocks noGrp="1"/>
          </p:cNvSpPr>
          <p:nvPr>
            <p:ph type="sldNum" sz="quarter" idx="10"/>
          </p:nvPr>
        </p:nvSpPr>
        <p:spPr/>
        <p:txBody>
          <a:bodyPr/>
          <a:lstStyle/>
          <a:p>
            <a:fld id="{0128DD6E-E931-43A0-8DDB-DC7AC216A5C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b="0" i="0" u="none" strike="noStrike" kern="1200" dirty="0" smtClean="0">
                <a:solidFill>
                  <a:schemeClr val="tx1"/>
                </a:solidFill>
                <a:latin typeface="+mn-lt"/>
                <a:ea typeface="+mn-ea"/>
                <a:cs typeface="+mn-cs"/>
              </a:rPr>
              <a:t>Director working with students to clearly communicate and publish membership standards via Lafayette's website.</a:t>
            </a:r>
            <a:r>
              <a:rPr lang="en-US" dirty="0" smtClean="0"/>
              <a:t> </a:t>
            </a:r>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College restricts new member education periods counter to the guidelines of nationals. College restricts new membership eligibility counter to NIC and national guidelines</a:t>
            </a:r>
            <a:r>
              <a:rPr lang="en-US" dirty="0" smtClean="0"/>
              <a:t> </a:t>
            </a:r>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Campus Life imposed new requirements for Greek student leaders to abandon internships and research opportunities to attend committee meetings while classes are not in session, which means students of limited financial means who rely on income during these periods can no longer be considered for chapter leadership positions. This imposes new requirements for chapters to ensure they recruit men and women of financial means to participate</a:t>
            </a:r>
            <a:r>
              <a:rPr lang="en-US" sz="1200" b="0" i="0" u="none" strike="noStrike" kern="1200" baseline="0" dirty="0" smtClean="0">
                <a:solidFill>
                  <a:schemeClr val="tx1"/>
                </a:solidFill>
                <a:latin typeface="+mn-lt"/>
                <a:ea typeface="+mn-ea"/>
                <a:cs typeface="+mn-cs"/>
              </a:rPr>
              <a:t> in any</a:t>
            </a:r>
            <a:r>
              <a:rPr lang="en-US" sz="1200" b="0" i="0" u="none" strike="noStrike" kern="1200" dirty="0" smtClean="0">
                <a:solidFill>
                  <a:schemeClr val="tx1"/>
                </a:solidFill>
                <a:latin typeface="+mn-lt"/>
                <a:ea typeface="+mn-ea"/>
                <a:cs typeface="+mn-cs"/>
              </a:rPr>
              <a:t> committee meetings held on short notice during interim and summer sessions</a:t>
            </a:r>
            <a:r>
              <a:rPr lang="en-US" sz="1200" b="0" i="0" u="none" strike="noStrike" kern="1200" baseline="0" dirty="0" smtClean="0">
                <a:solidFill>
                  <a:schemeClr val="tx1"/>
                </a:solidFill>
                <a:latin typeface="+mn-lt"/>
                <a:ea typeface="+mn-ea"/>
                <a:cs typeface="+mn-cs"/>
              </a:rPr>
              <a:t> or to increase dues to reimburse members participating in hearings for lost wages and travel costs.</a:t>
            </a:r>
            <a:endParaRPr lang="en-US" dirty="0" smtClean="0"/>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Faculty prohibited three of four fraternities from hosting alcohol free social events for other students for almost the entire academic year</a:t>
            </a:r>
            <a:r>
              <a:rPr lang="en-US" dirty="0" smtClean="0"/>
              <a:t> </a:t>
            </a:r>
            <a:r>
              <a:rPr lang="en-US" sz="1200" b="0" i="0" u="none" strike="noStrike" kern="1200" dirty="0" smtClean="0">
                <a:solidFill>
                  <a:schemeClr val="tx1"/>
                </a:solidFill>
                <a:latin typeface="+mn-lt"/>
                <a:ea typeface="+mn-ea"/>
                <a:cs typeface="+mn-cs"/>
              </a:rPr>
              <a:t> </a:t>
            </a:r>
            <a:r>
              <a:rPr lang="en-US" dirty="0" smtClean="0"/>
              <a:t> </a:t>
            </a:r>
          </a:p>
          <a:p>
            <a:endParaRPr lang="en-US" dirty="0" smtClean="0"/>
          </a:p>
          <a:p>
            <a:r>
              <a:rPr lang="en-US" dirty="0" smtClean="0"/>
              <a:t>No comments on service learning partner with Easton</a:t>
            </a:r>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Prior to Board decision to defer, Administration denied recognition to culturally based fraternities who applied for recognition with Lafayette College students already initiated into their fraternities.</a:t>
            </a:r>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Alumni offered to fund </a:t>
            </a:r>
            <a:r>
              <a:rPr lang="en-US" sz="1200" b="0" i="0" u="none" strike="noStrike" kern="1200" dirty="0" smtClean="0">
                <a:solidFill>
                  <a:schemeClr val="tx1"/>
                </a:solidFill>
                <a:latin typeface="+mn-lt"/>
                <a:ea typeface="+mn-ea"/>
                <a:cs typeface="+mn-cs"/>
              </a:rPr>
              <a:t>bringing a leadership </a:t>
            </a:r>
            <a:r>
              <a:rPr lang="en-US" sz="1200" b="0" i="0" u="none" strike="noStrike" kern="1200" dirty="0" smtClean="0">
                <a:solidFill>
                  <a:schemeClr val="tx1"/>
                </a:solidFill>
                <a:latin typeface="+mn-lt"/>
                <a:ea typeface="+mn-ea"/>
                <a:cs typeface="+mn-cs"/>
              </a:rPr>
              <a:t>development program </a:t>
            </a:r>
            <a:r>
              <a:rPr lang="en-US" sz="1200" b="0" i="0" u="none" strike="noStrike" kern="1200" dirty="0" smtClean="0">
                <a:solidFill>
                  <a:schemeClr val="tx1"/>
                </a:solidFill>
                <a:latin typeface="+mn-lt"/>
                <a:ea typeface="+mn-ea"/>
                <a:cs typeface="+mn-cs"/>
              </a:rPr>
              <a:t>to campus for </a:t>
            </a:r>
            <a:r>
              <a:rPr lang="en-US" sz="1200" b="0" i="0" u="none" strike="noStrike" kern="1200" dirty="0" smtClean="0">
                <a:solidFill>
                  <a:schemeClr val="tx1"/>
                </a:solidFill>
                <a:latin typeface="+mn-lt"/>
                <a:ea typeface="+mn-ea"/>
                <a:cs typeface="+mn-cs"/>
              </a:rPr>
              <a:t>the </a:t>
            </a:r>
            <a:r>
              <a:rPr lang="en-US" sz="1200" b="0" i="0" u="none" strike="noStrike" kern="1200" dirty="0" smtClean="0">
                <a:solidFill>
                  <a:schemeClr val="tx1"/>
                </a:solidFill>
                <a:latin typeface="+mn-lt"/>
                <a:ea typeface="+mn-ea"/>
                <a:cs typeface="+mn-cs"/>
              </a:rPr>
              <a:t>entire Greek </a:t>
            </a:r>
            <a:r>
              <a:rPr lang="en-US" sz="1200" b="0" i="0" u="none" strike="noStrike" kern="1200" dirty="0" smtClean="0">
                <a:solidFill>
                  <a:schemeClr val="tx1"/>
                </a:solidFill>
                <a:latin typeface="+mn-lt"/>
                <a:ea typeface="+mn-ea"/>
                <a:cs typeface="+mn-cs"/>
              </a:rPr>
              <a:t>community. </a:t>
            </a:r>
            <a:r>
              <a:rPr lang="en-US" sz="1200" b="0" i="0" u="none" strike="noStrike" kern="1200" dirty="0" smtClean="0">
                <a:solidFill>
                  <a:schemeClr val="tx1"/>
                </a:solidFill>
                <a:latin typeface="+mn-lt"/>
                <a:ea typeface="+mn-ea"/>
                <a:cs typeface="+mn-cs"/>
              </a:rPr>
              <a:t>Campus </a:t>
            </a:r>
            <a:r>
              <a:rPr lang="en-US" sz="1200" b="0" i="0" u="none" strike="noStrike" kern="1200" dirty="0" smtClean="0">
                <a:solidFill>
                  <a:schemeClr val="tx1"/>
                </a:solidFill>
                <a:latin typeface="+mn-lt"/>
                <a:ea typeface="+mn-ea"/>
                <a:cs typeface="+mn-cs"/>
              </a:rPr>
              <a:t>Life refused this offer.</a:t>
            </a:r>
            <a:r>
              <a:rPr lang="en-US" dirty="0" smtClean="0"/>
              <a:t> </a:t>
            </a:r>
            <a:endParaRPr lang="en-US" dirty="0"/>
          </a:p>
        </p:txBody>
      </p:sp>
      <p:sp>
        <p:nvSpPr>
          <p:cNvPr id="4" name="Slide Number Placeholder 3"/>
          <p:cNvSpPr>
            <a:spLocks noGrp="1"/>
          </p:cNvSpPr>
          <p:nvPr>
            <p:ph type="sldNum" sz="quarter" idx="10"/>
          </p:nvPr>
        </p:nvSpPr>
        <p:spPr/>
        <p:txBody>
          <a:bodyPr/>
          <a:lstStyle/>
          <a:p>
            <a:fld id="{0128DD6E-E931-43A0-8DDB-DC7AC216A5C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b="0" i="0" u="none" strike="noStrike" kern="1200" dirty="0" smtClean="0">
                <a:solidFill>
                  <a:schemeClr val="tx1"/>
                </a:solidFill>
                <a:latin typeface="+mn-lt"/>
                <a:ea typeface="+mn-ea"/>
                <a:cs typeface="+mn-cs"/>
              </a:rPr>
              <a:t>Handbook remains unrevised, with the sections surrounding alcohol,</a:t>
            </a:r>
            <a:r>
              <a:rPr lang="en-US" sz="1200" b="0" i="0" u="none" strike="noStrike" kern="1200" baseline="0" dirty="0" smtClean="0">
                <a:solidFill>
                  <a:schemeClr val="tx1"/>
                </a:solidFill>
                <a:latin typeface="+mn-lt"/>
                <a:ea typeface="+mn-ea"/>
                <a:cs typeface="+mn-cs"/>
              </a:rPr>
              <a:t> wellness, and conduct remain</a:t>
            </a:r>
            <a:r>
              <a:rPr lang="en-US" sz="1200" b="0" i="0" u="none" strike="noStrike" kern="1200" dirty="0" smtClean="0">
                <a:solidFill>
                  <a:schemeClr val="tx1"/>
                </a:solidFill>
                <a:latin typeface="+mn-lt"/>
                <a:ea typeface="+mn-ea"/>
                <a:cs typeface="+mn-cs"/>
              </a:rPr>
              <a:t> substantially unchanged for years. However, contrary to the previous Alcohol</a:t>
            </a:r>
            <a:r>
              <a:rPr lang="en-US" sz="1200" b="0" i="0" u="none" strike="noStrike" kern="1200" baseline="0" dirty="0" smtClean="0">
                <a:solidFill>
                  <a:schemeClr val="tx1"/>
                </a:solidFill>
                <a:latin typeface="+mn-lt"/>
                <a:ea typeface="+mn-ea"/>
                <a:cs typeface="+mn-cs"/>
              </a:rPr>
              <a:t> Task Force recommendations chaired by Ed </a:t>
            </a:r>
            <a:r>
              <a:rPr lang="en-US" sz="1200" b="0" i="0" u="none" strike="noStrike" kern="1200" baseline="0" dirty="0" err="1" smtClean="0">
                <a:solidFill>
                  <a:schemeClr val="tx1"/>
                </a:solidFill>
                <a:latin typeface="+mn-lt"/>
                <a:ea typeface="+mn-ea"/>
                <a:cs typeface="+mn-cs"/>
              </a:rPr>
              <a:t>Ahart</a:t>
            </a:r>
            <a:r>
              <a:rPr lang="en-US" sz="1200" b="0" i="0" u="none" strike="noStrike" kern="1200" baseline="0" dirty="0" smtClean="0">
                <a:solidFill>
                  <a:schemeClr val="tx1"/>
                </a:solidFill>
                <a:latin typeface="+mn-lt"/>
                <a:ea typeface="+mn-ea"/>
                <a:cs typeface="+mn-cs"/>
              </a:rPr>
              <a:t>, Campus Life no longer providers TIPS certification with the State of Pennsylvania to help students identify intoxicated people. </a:t>
            </a:r>
            <a:r>
              <a:rPr lang="en-US" sz="1200" b="0" i="0" u="none" strike="noStrike" kern="1200" dirty="0" smtClean="0">
                <a:solidFill>
                  <a:schemeClr val="tx1"/>
                </a:solidFill>
                <a:latin typeface="+mn-lt"/>
                <a:ea typeface="+mn-ea"/>
                <a:cs typeface="+mn-cs"/>
              </a:rPr>
              <a:t>Faculty continue to ignore past study recommendations and advice of Counseling Center professionals to revamp the policies and procedures. No announcement</a:t>
            </a:r>
            <a:r>
              <a:rPr lang="en-US" sz="1200" b="0" i="0" u="none" strike="noStrike" kern="1200" baseline="0" dirty="0" smtClean="0">
                <a:solidFill>
                  <a:schemeClr val="tx1"/>
                </a:solidFill>
                <a:latin typeface="+mn-lt"/>
                <a:ea typeface="+mn-ea"/>
                <a:cs typeface="+mn-cs"/>
              </a:rPr>
              <a:t> of a schedule to revise the Handbook, although the College did just announce another Alcohol  Policy and Procedures Review Group.</a:t>
            </a:r>
            <a:endParaRPr lang="en-US" dirty="0" smtClean="0"/>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FS students host alcohol education events.</a:t>
            </a:r>
            <a:r>
              <a:rPr lang="en-US" dirty="0" smtClean="0"/>
              <a:t> </a:t>
            </a:r>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At direction of FS Life, FS students participate in more modules than unaffiliated students</a:t>
            </a:r>
            <a:r>
              <a:rPr lang="en-US" dirty="0" smtClean="0"/>
              <a:t> </a:t>
            </a:r>
            <a:r>
              <a:rPr lang="en-US" sz="1200" b="0" i="0" u="none" strike="noStrike" kern="1200" dirty="0" smtClean="0">
                <a:solidFill>
                  <a:schemeClr val="tx1"/>
                </a:solidFill>
                <a:latin typeface="+mn-lt"/>
                <a:ea typeface="+mn-ea"/>
                <a:cs typeface="+mn-cs"/>
              </a:rPr>
              <a:t> </a:t>
            </a:r>
            <a:r>
              <a:rPr lang="en-US" dirty="0" smtClean="0"/>
              <a:t> </a:t>
            </a:r>
          </a:p>
          <a:p>
            <a:endParaRPr lang="en-US" dirty="0" smtClean="0"/>
          </a:p>
          <a:p>
            <a:r>
              <a:rPr lang="en-US" dirty="0" smtClean="0"/>
              <a:t>No comments on Faculty including high risk alcohol in curriculum</a:t>
            </a:r>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Alumni relayed concerns to the administration that current College policy and insurance/risk management guidelines incentivize events to be held off campus. Current College policy remains unchanged with no FS representation on the recently convened group (Summer 2012)</a:t>
            </a:r>
            <a:r>
              <a:rPr lang="en-US" dirty="0" smtClean="0"/>
              <a:t> </a:t>
            </a:r>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No hotline established. Students using Counseling Center resources.</a:t>
            </a:r>
            <a:r>
              <a:rPr lang="en-US" dirty="0" smtClean="0"/>
              <a:t> </a:t>
            </a:r>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No education present. Conduct Committee hearing results contain little to no rationale explaining the desired outcome of the hearing, the reason groups are found responsible instead of individuals, and justification of severity of penalty when setting aside the Student Handbook.</a:t>
            </a:r>
            <a:r>
              <a:rPr lang="en-US" dirty="0" smtClean="0"/>
              <a:t> </a:t>
            </a:r>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20 minutes of training of Conduct Committee is still significantly below peer institutions 2 day events; Alumni actively barred from participating in hearings except as witnesses.</a:t>
            </a:r>
            <a:r>
              <a:rPr lang="en-US" sz="1200" b="0" i="0" u="none" strike="noStrike" kern="1200" baseline="0" dirty="0" smtClean="0">
                <a:solidFill>
                  <a:schemeClr val="tx1"/>
                </a:solidFill>
                <a:latin typeface="+mn-lt"/>
                <a:ea typeface="+mn-ea"/>
                <a:cs typeface="+mn-cs"/>
              </a:rPr>
              <a:t> Chair of Committee writes on behalf of senior faculty and Dean level administrators, that IFMS </a:t>
            </a:r>
            <a:endParaRPr lang="en-US" dirty="0" smtClean="0"/>
          </a:p>
          <a:p>
            <a:endParaRPr lang="en-US" dirty="0" smtClean="0"/>
          </a:p>
          <a:p>
            <a:r>
              <a:rPr lang="en-US" dirty="0" smtClean="0"/>
              <a:t>No comments</a:t>
            </a:r>
            <a:r>
              <a:rPr lang="en-US" baseline="0" dirty="0" smtClean="0"/>
              <a:t> on IFC and Panhellenic Judicial Boards other than I’m disappointed this needs further study before implementing.</a:t>
            </a:r>
            <a:endParaRPr lang="en-US" dirty="0" smtClean="0"/>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Embraced by students and alumni.</a:t>
            </a:r>
            <a:r>
              <a:rPr lang="en-US" dirty="0" smtClean="0"/>
              <a:t> </a:t>
            </a:r>
            <a:endParaRPr lang="en-US" dirty="0"/>
          </a:p>
        </p:txBody>
      </p:sp>
      <p:sp>
        <p:nvSpPr>
          <p:cNvPr id="4" name="Slide Number Placeholder 3"/>
          <p:cNvSpPr>
            <a:spLocks noGrp="1"/>
          </p:cNvSpPr>
          <p:nvPr>
            <p:ph type="sldNum" sz="quarter" idx="10"/>
          </p:nvPr>
        </p:nvSpPr>
        <p:spPr/>
        <p:txBody>
          <a:bodyPr/>
          <a:lstStyle/>
          <a:p>
            <a:fld id="{0128DD6E-E931-43A0-8DDB-DC7AC216A5C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u="none" strike="noStrike" kern="1200" dirty="0" smtClean="0">
                <a:solidFill>
                  <a:schemeClr val="tx1"/>
                </a:solidFill>
                <a:latin typeface="+mn-lt"/>
                <a:ea typeface="+mn-ea"/>
                <a:cs typeface="+mn-cs"/>
              </a:rPr>
              <a:t>No published Time and Responsibility Grid. (This</a:t>
            </a:r>
            <a:r>
              <a:rPr lang="en-US" sz="1200" b="0" i="0" u="none" strike="noStrike" kern="1200" baseline="0" dirty="0" smtClean="0">
                <a:solidFill>
                  <a:schemeClr val="tx1"/>
                </a:solidFill>
                <a:latin typeface="+mn-lt"/>
                <a:ea typeface="+mn-ea"/>
                <a:cs typeface="+mn-cs"/>
              </a:rPr>
              <a:t> is document is chapter leadership’s attempt at filling this void).</a:t>
            </a:r>
            <a:endParaRPr lang="en-US" dirty="0" smtClean="0"/>
          </a:p>
          <a:p>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IAGGL held many meetings to draft metrics</a:t>
            </a:r>
            <a:r>
              <a:rPr lang="en-US" dirty="0" smtClean="0"/>
              <a:t> </a:t>
            </a:r>
            <a:endParaRPr lang="en-US" dirty="0"/>
          </a:p>
        </p:txBody>
      </p:sp>
      <p:sp>
        <p:nvSpPr>
          <p:cNvPr id="4" name="Slide Number Placeholder 3"/>
          <p:cNvSpPr>
            <a:spLocks noGrp="1"/>
          </p:cNvSpPr>
          <p:nvPr>
            <p:ph type="sldNum" sz="quarter" idx="10"/>
          </p:nvPr>
        </p:nvSpPr>
        <p:spPr/>
        <p:txBody>
          <a:bodyPr/>
          <a:lstStyle/>
          <a:p>
            <a:fld id="{0128DD6E-E931-43A0-8DDB-DC7AC216A5C6}"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Any</a:t>
            </a:r>
            <a:r>
              <a:rPr lang="en-US" baseline="0" dirty="0" smtClean="0"/>
              <a:t> ideas on what the something is that’s holding the administration and faculty back? Is it simply institutional inertia that we can help them overcome?</a:t>
            </a:r>
          </a:p>
          <a:p>
            <a:endParaRPr lang="en-US" baseline="0" dirty="0" smtClean="0"/>
          </a:p>
          <a:p>
            <a:r>
              <a:rPr lang="en-US" baseline="0" dirty="0" smtClean="0"/>
              <a:t>On behalf of the Student Conduct Committee, which has senior faculty and high level administrators in Campus Life, the incoming Chair writes, “</a:t>
            </a:r>
            <a:r>
              <a:rPr lang="en-US" i="1" dirty="0" smtClean="0"/>
              <a:t>..the call for increased alumni involvement is merely a recommendation from a campus wide committee and is not in and of itself a college policy.“ </a:t>
            </a:r>
            <a:r>
              <a:rPr lang="en-US" i="0" baseline="0" dirty="0" smtClean="0"/>
              <a:t> DKE thought the Board of Trustees set College policy and that the Board directed the faculty and administration to implement 23 recommendations, including the one the Chair mentions here.</a:t>
            </a:r>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July 18 update:</a:t>
            </a:r>
          </a:p>
          <a:p>
            <a:r>
              <a:rPr lang="en-US" baseline="0" dirty="0" smtClean="0"/>
              <a:t>President Weiss testified during Chi Phi’s trial that the Board of Trustees asked the administration to initiate 23 recommendations of the WGGL, which the Board endorsed in October 2012. </a:t>
            </a:r>
          </a:p>
          <a:p>
            <a:endParaRPr lang="en-US" baseline="0" dirty="0" smtClean="0"/>
          </a:p>
          <a:p>
            <a:r>
              <a:rPr lang="en-US" dirty="0" smtClean="0"/>
              <a:t>Is</a:t>
            </a:r>
            <a:r>
              <a:rPr lang="en-US" baseline="0" dirty="0" smtClean="0"/>
              <a:t> DKE wrong that the Board of Trustees sets College policy? If so, we need to find who sets College policy. If not, then at best the senior faculty and high level administrators leading the Student Conduct Committee are unaware of the Board of Trustees’ policy, which poses serious challenges at the fringes of DKE’s ability to influence. At worst, they are actively opposing the Board of Trustees and working directly counter to the Board’s stated public goals, which means we need to choose who’s policies to align with – the Board’s or the faculty/administration.</a:t>
            </a:r>
            <a:endParaRPr lang="en-US" dirty="0"/>
          </a:p>
        </p:txBody>
      </p:sp>
      <p:sp>
        <p:nvSpPr>
          <p:cNvPr id="4" name="Slide Number Placeholder 3"/>
          <p:cNvSpPr>
            <a:spLocks noGrp="1"/>
          </p:cNvSpPr>
          <p:nvPr>
            <p:ph type="sldNum" sz="quarter" idx="10"/>
          </p:nvPr>
        </p:nvSpPr>
        <p:spPr/>
        <p:txBody>
          <a:bodyPr/>
          <a:lstStyle/>
          <a:p>
            <a:fld id="{0128DD6E-E931-43A0-8DDB-DC7AC216A5C6}"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49B72F-B0F1-40D9-85A6-44E00E581378}" type="datetimeFigureOut">
              <a:rPr lang="en-US" smtClean="0"/>
              <a:pPr/>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D2292B-8955-402B-AA9F-BDD1120315C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49B72F-B0F1-40D9-85A6-44E00E581378}" type="datetimeFigureOut">
              <a:rPr lang="en-US" smtClean="0"/>
              <a:pPr/>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D2292B-8955-402B-AA9F-BDD1120315C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49B72F-B0F1-40D9-85A6-44E00E581378}" type="datetimeFigureOut">
              <a:rPr lang="en-US" smtClean="0"/>
              <a:pPr/>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D2292B-8955-402B-AA9F-BDD1120315C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49B72F-B0F1-40D9-85A6-44E00E581378}" type="datetimeFigureOut">
              <a:rPr lang="en-US" smtClean="0"/>
              <a:pPr/>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D2292B-8955-402B-AA9F-BDD1120315C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49B72F-B0F1-40D9-85A6-44E00E581378}" type="datetimeFigureOut">
              <a:rPr lang="en-US" smtClean="0"/>
              <a:pPr/>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D2292B-8955-402B-AA9F-BDD1120315C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49B72F-B0F1-40D9-85A6-44E00E581378}" type="datetimeFigureOut">
              <a:rPr lang="en-US" smtClean="0"/>
              <a:pPr/>
              <a:t>7/26/2012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D2292B-8955-402B-AA9F-BDD1120315C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49B72F-B0F1-40D9-85A6-44E00E581378}" type="datetimeFigureOut">
              <a:rPr lang="en-US" smtClean="0"/>
              <a:pPr/>
              <a:t>7/26/2012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D2292B-8955-402B-AA9F-BDD1120315C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49B72F-B0F1-40D9-85A6-44E00E581378}" type="datetimeFigureOut">
              <a:rPr lang="en-US" smtClean="0"/>
              <a:pPr/>
              <a:t>7/26/2012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D2292B-8955-402B-AA9F-BDD1120315C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49B72F-B0F1-40D9-85A6-44E00E581378}" type="datetimeFigureOut">
              <a:rPr lang="en-US" smtClean="0"/>
              <a:pPr/>
              <a:t>7/26/2012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D2292B-8955-402B-AA9F-BDD1120315C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49B72F-B0F1-40D9-85A6-44E00E581378}" type="datetimeFigureOut">
              <a:rPr lang="en-US" smtClean="0"/>
              <a:pPr/>
              <a:t>7/26/2012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D2292B-8955-402B-AA9F-BDD1120315C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49B72F-B0F1-40D9-85A6-44E00E581378}" type="datetimeFigureOut">
              <a:rPr lang="en-US" smtClean="0"/>
              <a:pPr/>
              <a:t>7/26/2012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D2292B-8955-402B-AA9F-BDD1120315C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49B72F-B0F1-40D9-85A6-44E00E581378}" type="datetimeFigureOut">
              <a:rPr lang="en-US" smtClean="0"/>
              <a:pPr/>
              <a:t>7/26/2012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D2292B-8955-402B-AA9F-BDD1120315C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910039"/>
                </a:solidFill>
              </a:rPr>
              <a:t>Summary of Greek Life Actions</a:t>
            </a:r>
            <a:endParaRPr lang="en-US" dirty="0">
              <a:solidFill>
                <a:srgbClr val="910039"/>
              </a:solidFill>
            </a:endParaRPr>
          </a:p>
        </p:txBody>
      </p:sp>
      <p:sp>
        <p:nvSpPr>
          <p:cNvPr id="3" name="Subtitle 2"/>
          <p:cNvSpPr>
            <a:spLocks noGrp="1"/>
          </p:cNvSpPr>
          <p:nvPr>
            <p:ph type="subTitle" idx="1"/>
          </p:nvPr>
        </p:nvSpPr>
        <p:spPr/>
        <p:txBody>
          <a:bodyPr>
            <a:normAutofit fontScale="92500"/>
          </a:bodyPr>
          <a:lstStyle/>
          <a:p>
            <a:r>
              <a:rPr lang="en-US" dirty="0" smtClean="0">
                <a:solidFill>
                  <a:srgbClr val="910039"/>
                </a:solidFill>
                <a:effectLst>
                  <a:outerShdw blurRad="38100" dist="38100" dir="2700000" algn="tl">
                    <a:srgbClr val="000000">
                      <a:alpha val="43137"/>
                    </a:srgbClr>
                  </a:outerShdw>
                </a:effectLst>
              </a:rPr>
              <a:t>Following Decision of Board of Trustees </a:t>
            </a:r>
          </a:p>
          <a:p>
            <a:r>
              <a:rPr lang="en-US" dirty="0" smtClean="0">
                <a:solidFill>
                  <a:srgbClr val="910039"/>
                </a:solidFill>
                <a:effectLst>
                  <a:outerShdw blurRad="38100" dist="38100" dir="2700000" algn="tl">
                    <a:srgbClr val="000000">
                      <a:alpha val="43137"/>
                    </a:srgbClr>
                  </a:outerShdw>
                </a:effectLst>
              </a:rPr>
              <a:t>of</a:t>
            </a:r>
          </a:p>
          <a:p>
            <a:r>
              <a:rPr lang="en-US" dirty="0" smtClean="0">
                <a:solidFill>
                  <a:srgbClr val="910039"/>
                </a:solidFill>
                <a:effectLst>
                  <a:outerShdw blurRad="38100" dist="38100" dir="2700000" algn="tl">
                    <a:srgbClr val="000000">
                      <a:alpha val="43137"/>
                    </a:srgbClr>
                  </a:outerShdw>
                </a:effectLst>
              </a:rPr>
              <a:t>Lafayette College</a:t>
            </a:r>
            <a:endParaRPr lang="en-US" dirty="0">
              <a:solidFill>
                <a:srgbClr val="910039"/>
              </a:solidFill>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13105"/>
            <a:ext cx="7772400" cy="1470025"/>
          </a:xfrm>
        </p:spPr>
        <p:txBody>
          <a:bodyPr>
            <a:noAutofit/>
          </a:bodyPr>
          <a:lstStyle/>
          <a:p>
            <a:r>
              <a:rPr lang="en-US" sz="4000" dirty="0" smtClean="0">
                <a:solidFill>
                  <a:srgbClr val="910039"/>
                </a:solidFill>
              </a:rPr>
              <a:t>These documents created and maintained by Michael De </a:t>
            </a:r>
            <a:r>
              <a:rPr lang="en-US" sz="4000" dirty="0" err="1" smtClean="0">
                <a:solidFill>
                  <a:srgbClr val="910039"/>
                </a:solidFill>
              </a:rPr>
              <a:t>Lisi</a:t>
            </a:r>
            <a:r>
              <a:rPr lang="en-US" sz="4000" dirty="0" smtClean="0">
                <a:solidFill>
                  <a:srgbClr val="910039"/>
                </a:solidFill>
              </a:rPr>
              <a:t> ‘03 for the alumni and student leadership of Delta Kappa Epsilon </a:t>
            </a:r>
            <a:endParaRPr lang="en-US" sz="4000" dirty="0">
              <a:solidFill>
                <a:srgbClr val="910039"/>
              </a:solidFill>
            </a:endParaRPr>
          </a:p>
        </p:txBody>
      </p:sp>
      <p:sp>
        <p:nvSpPr>
          <p:cNvPr id="3" name="Subtitle 2"/>
          <p:cNvSpPr>
            <a:spLocks noGrp="1"/>
          </p:cNvSpPr>
          <p:nvPr>
            <p:ph type="subTitle" idx="1"/>
          </p:nvPr>
        </p:nvSpPr>
        <p:spPr>
          <a:xfrm>
            <a:off x="928116" y="3049016"/>
            <a:ext cx="7287768" cy="2624328"/>
          </a:xfrm>
        </p:spPr>
        <p:txBody>
          <a:bodyPr>
            <a:normAutofit fontScale="70000" lnSpcReduction="20000"/>
          </a:bodyPr>
          <a:lstStyle/>
          <a:p>
            <a:r>
              <a:rPr lang="en-US" dirty="0" smtClean="0">
                <a:solidFill>
                  <a:srgbClr val="910039"/>
                </a:solidFill>
                <a:effectLst>
                  <a:outerShdw blurRad="38100" dist="38100" dir="2700000" algn="tl">
                    <a:srgbClr val="000000">
                      <a:alpha val="43137"/>
                    </a:srgbClr>
                  </a:outerShdw>
                </a:effectLst>
              </a:rPr>
              <a:t>Based on conversations with current students (affiliated &amp; independent), alumni (affiliated &amp; independent), current members of the faculty, and members of the administration observing the progress towards fulfilling the Board of Trustees’ directive for the Greek community to ensure the continued success of Greek community at Lafayette College, DKE’s alignment with the strategic direction of the College, DKE’s compliance with current policy, and the enhancement of the overall health of the fraternity and sorority community.</a:t>
            </a:r>
            <a:endParaRPr lang="en-US" dirty="0">
              <a:solidFill>
                <a:srgbClr val="910039"/>
              </a:solidFill>
              <a:effectLst>
                <a:outerShdw blurRad="38100" dist="38100" dir="2700000" algn="tl">
                  <a:srgbClr val="000000">
                    <a:alpha val="43137"/>
                  </a:srgbClr>
                </a:outerShdw>
              </a:effectLst>
            </a:endParaRPr>
          </a:p>
        </p:txBody>
      </p:sp>
      <p:sp>
        <p:nvSpPr>
          <p:cNvPr id="5" name="Text Box 11"/>
          <p:cNvSpPr txBox="1">
            <a:spLocks noChangeArrowheads="1"/>
          </p:cNvSpPr>
          <p:nvPr/>
        </p:nvSpPr>
        <p:spPr bwMode="auto">
          <a:xfrm>
            <a:off x="377952" y="5988375"/>
            <a:ext cx="8342313" cy="726353"/>
          </a:xfrm>
          <a:prstGeom prst="rect">
            <a:avLst/>
          </a:prstGeom>
          <a:solidFill>
            <a:srgbClr val="910039"/>
          </a:solidFill>
          <a:ln w="9525" algn="ctr">
            <a:noFill/>
            <a:miter lim="800000"/>
            <a:headEnd/>
            <a:tailEnd/>
          </a:ln>
        </p:spPr>
        <p:txBody>
          <a:bodyPr wrap="square" bIns="64008" anchor="b" anchorCtr="0">
            <a:spAutoFit/>
          </a:bodyPr>
          <a:lstStyle/>
          <a:p>
            <a:pPr algn="ctr" defTabSz="865188"/>
            <a:r>
              <a:rPr lang="en-US" sz="2000" dirty="0" err="1" smtClean="0">
                <a:solidFill>
                  <a:schemeClr val="bg1"/>
                </a:solidFill>
                <a:latin typeface="Arial" pitchFamily="34" charset="0"/>
                <a:cs typeface="Arial" pitchFamily="34" charset="0"/>
              </a:rPr>
              <a:t>Deke’s</a:t>
            </a:r>
            <a:r>
              <a:rPr lang="en-US" sz="2000" dirty="0" smtClean="0">
                <a:solidFill>
                  <a:schemeClr val="bg1"/>
                </a:solidFill>
                <a:latin typeface="Arial" pitchFamily="34" charset="0"/>
                <a:cs typeface="Arial" pitchFamily="34" charset="0"/>
              </a:rPr>
              <a:t> leadership needs to help the administration &amp; faculty  implement the Board of Trustees approved recommendations </a:t>
            </a:r>
            <a:r>
              <a:rPr lang="en-US" sz="2000" i="1" u="sng" dirty="0" smtClean="0">
                <a:solidFill>
                  <a:schemeClr val="bg1"/>
                </a:solidFill>
                <a:latin typeface="Arial" pitchFamily="34" charset="0"/>
                <a:cs typeface="Arial" pitchFamily="34" charset="0"/>
              </a:rPr>
              <a:t>IMMEDIATELY.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10039"/>
                </a:solidFill>
              </a:rPr>
              <a:t>Introduction</a:t>
            </a:r>
            <a:endParaRPr lang="en-US" dirty="0">
              <a:solidFill>
                <a:srgbClr val="910039"/>
              </a:solidFill>
            </a:endParaRPr>
          </a:p>
        </p:txBody>
      </p:sp>
      <p:sp>
        <p:nvSpPr>
          <p:cNvPr id="3" name="Content Placeholder 2"/>
          <p:cNvSpPr>
            <a:spLocks noGrp="1"/>
          </p:cNvSpPr>
          <p:nvPr>
            <p:ph idx="1"/>
          </p:nvPr>
        </p:nvSpPr>
        <p:spPr/>
        <p:txBody>
          <a:bodyPr>
            <a:normAutofit fontScale="92500" lnSpcReduction="10000"/>
          </a:bodyPr>
          <a:lstStyle/>
          <a:p>
            <a:pPr>
              <a:buNone/>
            </a:pPr>
            <a:r>
              <a:rPr lang="en-US" dirty="0" smtClean="0"/>
              <a:t>Following </a:t>
            </a:r>
            <a:r>
              <a:rPr lang="en-US" dirty="0" smtClean="0"/>
              <a:t>18 months of </a:t>
            </a:r>
            <a:r>
              <a:rPr lang="en-US" dirty="0" smtClean="0"/>
              <a:t>careful analysis, the Greek Life Working Group comprised of Trustees, members of the administration, members of the Faculty, </a:t>
            </a:r>
            <a:r>
              <a:rPr lang="en-US" dirty="0" smtClean="0"/>
              <a:t>students, </a:t>
            </a:r>
            <a:r>
              <a:rPr lang="en-US" dirty="0" smtClean="0"/>
              <a:t>and </a:t>
            </a:r>
            <a:r>
              <a:rPr lang="en-US" dirty="0" smtClean="0"/>
              <a:t>alumni </a:t>
            </a:r>
            <a:r>
              <a:rPr lang="en-US" dirty="0" smtClean="0"/>
              <a:t>produced 31 recommendations.</a:t>
            </a:r>
          </a:p>
          <a:p>
            <a:pPr>
              <a:buNone/>
            </a:pPr>
            <a:r>
              <a:rPr lang="en-US" dirty="0" smtClean="0"/>
              <a:t>In October 2011 the </a:t>
            </a:r>
            <a:r>
              <a:rPr lang="en-US" b="1" i="1" u="sng" dirty="0" smtClean="0"/>
              <a:t>Board of Trustees </a:t>
            </a:r>
            <a:r>
              <a:rPr lang="en-US" dirty="0" smtClean="0"/>
              <a:t>unanimously </a:t>
            </a:r>
            <a:r>
              <a:rPr lang="en-US" b="1" i="1" u="sng" dirty="0" smtClean="0"/>
              <a:t>approved 23 </a:t>
            </a:r>
            <a:r>
              <a:rPr lang="en-US" dirty="0" smtClean="0"/>
              <a:t>recommendations and </a:t>
            </a:r>
            <a:r>
              <a:rPr lang="en-US" b="1" i="1" u="sng" dirty="0" smtClean="0"/>
              <a:t>directed</a:t>
            </a:r>
            <a:r>
              <a:rPr lang="en-US" dirty="0" smtClean="0"/>
              <a:t> the Administration and Faculty to </a:t>
            </a:r>
            <a:r>
              <a:rPr lang="en-US" b="1" i="1" u="sng" dirty="0" smtClean="0"/>
              <a:t>implement</a:t>
            </a:r>
            <a:r>
              <a:rPr lang="en-US" dirty="0" smtClean="0"/>
              <a:t> them. The Board </a:t>
            </a:r>
            <a:r>
              <a:rPr lang="en-US" b="1" i="1" u="sng" dirty="0" smtClean="0"/>
              <a:t>deferred for further study 8 </a:t>
            </a:r>
            <a:r>
              <a:rPr lang="en-US" dirty="0" smtClean="0"/>
              <a:t>recommendations. The Board </a:t>
            </a:r>
            <a:r>
              <a:rPr lang="en-US" b="1" i="1" u="sng" dirty="0" smtClean="0"/>
              <a:t>rejected ZERO</a:t>
            </a:r>
            <a:r>
              <a:rPr lang="en-US" dirty="0" smtClean="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10039"/>
                </a:solidFill>
              </a:rPr>
              <a:t>Key</a:t>
            </a:r>
            <a:endParaRPr lang="en-US" dirty="0">
              <a:solidFill>
                <a:srgbClr val="910039"/>
              </a:solidFill>
            </a:endParaRPr>
          </a:p>
        </p:txBody>
      </p:sp>
      <p:graphicFrame>
        <p:nvGraphicFramePr>
          <p:cNvPr id="5" name="Content Placeholder 3"/>
          <p:cNvGraphicFramePr>
            <a:graphicFrameLocks noGrp="1"/>
          </p:cNvGraphicFramePr>
          <p:nvPr>
            <p:ph idx="1"/>
          </p:nvPr>
        </p:nvGraphicFramePr>
        <p:xfrm>
          <a:off x="457200" y="1197864"/>
          <a:ext cx="8229600" cy="521208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a:r>
                        <a:rPr lang="en-US" dirty="0" smtClean="0"/>
                        <a:t>Board Action</a:t>
                      </a:r>
                      <a:endParaRPr lang="en-US" dirty="0"/>
                    </a:p>
                  </a:txBody>
                  <a:tcPr anchor="ctr"/>
                </a:tc>
                <a:tc>
                  <a:txBody>
                    <a:bodyPr/>
                    <a:lstStyle/>
                    <a:p>
                      <a:pPr algn="ctr"/>
                      <a:r>
                        <a:rPr lang="en-US" dirty="0" smtClean="0"/>
                        <a:t>Description</a:t>
                      </a:r>
                      <a:endParaRPr lang="en-US" dirty="0"/>
                    </a:p>
                  </a:txBody>
                  <a:tcPr anchor="ctr"/>
                </a:tc>
                <a:tc>
                  <a:txBody>
                    <a:bodyPr/>
                    <a:lstStyle/>
                    <a:p>
                      <a:pPr algn="ctr"/>
                      <a:r>
                        <a:rPr lang="en-US" dirty="0" smtClean="0"/>
                        <a:t>Administration &amp; Faculty Action</a:t>
                      </a:r>
                      <a:endParaRPr lang="en-US" dirty="0"/>
                    </a:p>
                  </a:txBody>
                  <a:tcPr anchor="ctr"/>
                </a:tc>
                <a:tc>
                  <a:txBody>
                    <a:bodyPr/>
                    <a:lstStyle/>
                    <a:p>
                      <a:pPr algn="ctr"/>
                      <a:r>
                        <a:rPr lang="en-US" dirty="0" smtClean="0"/>
                        <a:t>Description of observed 2011-2012 actions</a:t>
                      </a:r>
                      <a:endParaRPr lang="en-US" dirty="0"/>
                    </a:p>
                  </a:txBody>
                  <a:tcPr anchor="ctr"/>
                </a:tc>
              </a:tr>
              <a:tr h="370840">
                <a:tc>
                  <a:txBody>
                    <a:bodyPr/>
                    <a:lstStyle/>
                    <a:p>
                      <a:endParaRPr lang="en-US" dirty="0"/>
                    </a:p>
                  </a:txBody>
                  <a:tcPr marL="0" marR="0" marT="0" marB="0" anchor="ctr"/>
                </a:tc>
                <a:tc>
                  <a:txBody>
                    <a:bodyPr/>
                    <a:lstStyle/>
                    <a:p>
                      <a:r>
                        <a:rPr lang="en-US" dirty="0" smtClean="0"/>
                        <a:t>Board APPROVED and directed administration and faculty to implement</a:t>
                      </a:r>
                      <a:endParaRPr lang="en-US" dirty="0"/>
                    </a:p>
                  </a:txBody>
                  <a:tcPr anchor="ctr"/>
                </a:tc>
                <a:tc>
                  <a:txBody>
                    <a:bodyPr/>
                    <a:lstStyle/>
                    <a:p>
                      <a:pPr algn="ctr"/>
                      <a:endParaRPr lang="en-US" dirty="0"/>
                    </a:p>
                  </a:txBody>
                  <a:tcPr anchor="ctr"/>
                </a:tc>
                <a:tc>
                  <a:txBody>
                    <a:bodyPr/>
                    <a:lstStyle/>
                    <a:p>
                      <a:r>
                        <a:rPr lang="en-US" dirty="0" smtClean="0"/>
                        <a:t>Implemented or action taken to implement (credit for any progress)</a:t>
                      </a:r>
                      <a:endParaRPr lang="en-US" dirty="0"/>
                    </a:p>
                  </a:txBody>
                  <a:tcPr anchor="ctr"/>
                </a:tc>
              </a:tr>
              <a:tr h="370840">
                <a:tc>
                  <a:txBody>
                    <a:bodyPr/>
                    <a:lstStyle/>
                    <a:p>
                      <a:endParaRPr lang="en-US"/>
                    </a:p>
                  </a:txBody>
                  <a:tcPr marL="0" marR="0" marT="0" marB="0" anchor="ctr"/>
                </a:tc>
                <a:tc>
                  <a:txBody>
                    <a:bodyPr/>
                    <a:lstStyle/>
                    <a:p>
                      <a:r>
                        <a:rPr lang="en-US" dirty="0" smtClean="0"/>
                        <a:t>Board DEFERRED</a:t>
                      </a:r>
                      <a:r>
                        <a:rPr lang="en-US" baseline="0" dirty="0" smtClean="0"/>
                        <a:t> for further study</a:t>
                      </a:r>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p>
                  </a:txBody>
                  <a:tcPr anchor="ctr"/>
                </a:tc>
                <a:tc>
                  <a:txBody>
                    <a:bodyPr/>
                    <a:lstStyle/>
                    <a:p>
                      <a:r>
                        <a:rPr lang="en-US" dirty="0" smtClean="0"/>
                        <a:t>No</a:t>
                      </a:r>
                      <a:r>
                        <a:rPr lang="en-US" baseline="0" dirty="0" smtClean="0"/>
                        <a:t> action or progress</a:t>
                      </a:r>
                      <a:endParaRPr lang="en-US" dirty="0"/>
                    </a:p>
                  </a:txBody>
                  <a:tcPr anchor="ctr"/>
                </a:tc>
              </a:tr>
              <a:tr h="370840">
                <a:tc>
                  <a:txBody>
                    <a:bodyPr/>
                    <a:lstStyle/>
                    <a:p>
                      <a:endParaRPr lang="en-US" dirty="0"/>
                    </a:p>
                  </a:txBody>
                  <a:tcPr marL="0" marR="0" marT="0" marB="0" anchor="ctr"/>
                </a:tc>
                <a:tc>
                  <a:txBody>
                    <a:bodyPr/>
                    <a:lstStyle/>
                    <a:p>
                      <a:endParaRPr lang="en-US" dirty="0"/>
                    </a:p>
                  </a:txBody>
                  <a:tcPr anchor="ctr"/>
                </a:tc>
                <a:tc>
                  <a:txBody>
                    <a:bodyPr/>
                    <a:lstStyle/>
                    <a:p>
                      <a:pPr algn="ctr"/>
                      <a:endParaRPr lang="en-US" dirty="0"/>
                    </a:p>
                  </a:txBody>
                  <a:tcPr anchor="ctr"/>
                </a:tc>
                <a:tc>
                  <a:txBody>
                    <a:bodyPr/>
                    <a:lstStyle/>
                    <a:p>
                      <a:r>
                        <a:rPr lang="en-US" dirty="0" smtClean="0"/>
                        <a:t>Actions </a:t>
                      </a:r>
                      <a:r>
                        <a:rPr lang="en-US" baseline="0" dirty="0" smtClean="0"/>
                        <a:t>that might oppose </a:t>
                      </a:r>
                      <a:r>
                        <a:rPr lang="en-US" baseline="0" dirty="0" smtClean="0"/>
                        <a:t>the item’s spirit</a:t>
                      </a:r>
                      <a:endParaRPr lang="en-US" dirty="0"/>
                    </a:p>
                  </a:txBody>
                  <a:tcPr anchor="ctr"/>
                </a:tc>
              </a:tr>
              <a:tr h="370840">
                <a:tc>
                  <a:txBody>
                    <a:bodyPr/>
                    <a:lstStyle/>
                    <a:p>
                      <a:endParaRPr lang="en-US" dirty="0"/>
                    </a:p>
                  </a:txBody>
                  <a:tcPr marL="0" marR="0" marT="0" marB="0" anchor="ctr"/>
                </a:tc>
                <a:tc>
                  <a:txBody>
                    <a:bodyPr/>
                    <a:lstStyle/>
                    <a:p>
                      <a:endParaRPr lang="en-US" dirty="0"/>
                    </a:p>
                  </a:txBody>
                  <a:tcPr anchor="ctr"/>
                </a:tc>
                <a:tc>
                  <a:txBody>
                    <a:bodyPr/>
                    <a:lstStyle/>
                    <a:p>
                      <a:pPr algn="ctr"/>
                      <a:endParaRPr lang="en-US" dirty="0"/>
                    </a:p>
                  </a:txBody>
                  <a:tcPr anchor="ctr"/>
                </a:tc>
                <a:tc>
                  <a:txBody>
                    <a:bodyPr/>
                    <a:lstStyle/>
                    <a:p>
                      <a:r>
                        <a:rPr lang="en-US" dirty="0" smtClean="0"/>
                        <a:t>Actions </a:t>
                      </a:r>
                      <a:r>
                        <a:rPr lang="en-US" baseline="0" dirty="0" smtClean="0"/>
                        <a:t>opposing the item’s spirit</a:t>
                      </a:r>
                      <a:endParaRPr lang="en-US" dirty="0"/>
                    </a:p>
                  </a:txBody>
                  <a:tcPr anchor="ctr"/>
                </a:tc>
              </a:tr>
              <a:tr h="370840">
                <a:tc>
                  <a:txBody>
                    <a:bodyPr/>
                    <a:lstStyle/>
                    <a:p>
                      <a:endParaRPr lang="en-US"/>
                    </a:p>
                  </a:txBody>
                  <a:tcPr marL="0" marR="0" marT="0" marB="0" anchor="ctr"/>
                </a:tc>
                <a:tc>
                  <a:txBody>
                    <a:bodyPr/>
                    <a:lstStyle/>
                    <a:p>
                      <a:endParaRPr lang="en-US" dirty="0"/>
                    </a:p>
                  </a:txBody>
                  <a:tcPr anchor="ctr"/>
                </a:tc>
                <a:tc>
                  <a:txBody>
                    <a:bodyPr/>
                    <a:lstStyle/>
                    <a:p>
                      <a:pPr algn="ctr"/>
                      <a:endParaRPr lang="en-US" dirty="0"/>
                    </a:p>
                  </a:txBody>
                  <a:tcPr anchor="ctr"/>
                </a:tc>
                <a:tc>
                  <a:txBody>
                    <a:bodyPr/>
                    <a:lstStyle/>
                    <a:p>
                      <a:r>
                        <a:rPr lang="en-US" dirty="0" smtClean="0"/>
                        <a:t>Actions actively</a:t>
                      </a:r>
                      <a:r>
                        <a:rPr lang="en-US" baseline="0" dirty="0" smtClean="0"/>
                        <a:t> oppose this item</a:t>
                      </a:r>
                      <a:endParaRPr lang="en-US" dirty="0"/>
                    </a:p>
                  </a:txBody>
                  <a:tcPr anchor="ctr"/>
                </a:tc>
              </a:tr>
            </a:tbl>
          </a:graphicData>
        </a:graphic>
      </p:graphicFrame>
      <p:sp>
        <p:nvSpPr>
          <p:cNvPr id="6" name="Oval 5"/>
          <p:cNvSpPr/>
          <p:nvPr/>
        </p:nvSpPr>
        <p:spPr>
          <a:xfrm>
            <a:off x="1267968" y="2724912"/>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5382768" y="2752344"/>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5398008" y="5410200"/>
            <a:ext cx="304800" cy="3048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5388864" y="3739896"/>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1267968" y="3709416"/>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quot;No&quot; Symbol 20"/>
          <p:cNvSpPr/>
          <p:nvPr/>
        </p:nvSpPr>
        <p:spPr>
          <a:xfrm>
            <a:off x="5359908" y="5913797"/>
            <a:ext cx="381000" cy="381000"/>
          </a:xfrm>
          <a:prstGeom prst="noSmoking">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Oval 21"/>
          <p:cNvSpPr/>
          <p:nvPr/>
        </p:nvSpPr>
        <p:spPr>
          <a:xfrm>
            <a:off x="5398008" y="4450080"/>
            <a:ext cx="304800" cy="304800"/>
          </a:xfrm>
          <a:prstGeom prst="ellipse">
            <a:avLst/>
          </a:prstGeom>
          <a:gradFill flip="none" rotWithShape="1">
            <a:gsLst>
              <a:gs pos="44000">
                <a:srgbClr val="FFF200"/>
              </a:gs>
              <a:gs pos="45000">
                <a:srgbClr val="FF7A00"/>
              </a:gs>
              <a:gs pos="70000">
                <a:srgbClr val="FF0300"/>
              </a:gs>
              <a:gs pos="100000">
                <a:srgbClr val="4D0808"/>
              </a:gs>
            </a:gsLst>
            <a:lin ang="13500000" scaled="0"/>
            <a:tileRect/>
          </a:gradFill>
          <a:ln>
            <a:gradFill flip="none" rotWithShape="1">
              <a:gsLst>
                <a:gs pos="43000">
                  <a:srgbClr val="FFF200"/>
                </a:gs>
                <a:gs pos="45000">
                  <a:srgbClr val="FF7A00"/>
                </a:gs>
                <a:gs pos="70000">
                  <a:srgbClr val="FF0300"/>
                </a:gs>
                <a:gs pos="100000">
                  <a:srgbClr val="4D0808"/>
                </a:gs>
              </a:gsLst>
              <a:lin ang="135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910039"/>
                </a:solidFill>
              </a:rPr>
              <a:t>Improving Relationships between the College and the Greek Community</a:t>
            </a:r>
            <a:endParaRPr lang="en-US" dirty="0">
              <a:solidFill>
                <a:srgbClr val="910039"/>
              </a:solidFill>
            </a:endParaRPr>
          </a:p>
        </p:txBody>
      </p:sp>
      <p:graphicFrame>
        <p:nvGraphicFramePr>
          <p:cNvPr id="4" name="Content Placeholder 3"/>
          <p:cNvGraphicFramePr>
            <a:graphicFrameLocks noGrp="1"/>
          </p:cNvGraphicFramePr>
          <p:nvPr>
            <p:ph idx="1"/>
          </p:nvPr>
        </p:nvGraphicFramePr>
        <p:xfrm>
          <a:off x="457200" y="1600200"/>
          <a:ext cx="8229600" cy="360680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a:r>
                        <a:rPr lang="en-US" dirty="0" smtClean="0"/>
                        <a:t>Short Name</a:t>
                      </a:r>
                      <a:endParaRPr lang="en-US" dirty="0"/>
                    </a:p>
                  </a:txBody>
                  <a:tcPr anchor="ctr"/>
                </a:tc>
                <a:tc>
                  <a:txBody>
                    <a:bodyPr/>
                    <a:lstStyle/>
                    <a:p>
                      <a:pPr algn="ctr"/>
                      <a:r>
                        <a:rPr lang="en-US" dirty="0" smtClean="0"/>
                        <a:t>Board Action</a:t>
                      </a:r>
                      <a:endParaRPr lang="en-US" dirty="0"/>
                    </a:p>
                  </a:txBody>
                  <a:tcPr anchor="ctr"/>
                </a:tc>
                <a:tc>
                  <a:txBody>
                    <a:bodyPr/>
                    <a:lstStyle/>
                    <a:p>
                      <a:pPr algn="ctr"/>
                      <a:r>
                        <a:rPr lang="en-US" dirty="0" err="1" smtClean="0"/>
                        <a:t>BoT</a:t>
                      </a:r>
                      <a:r>
                        <a:rPr lang="en-US" dirty="0" smtClean="0"/>
                        <a:t> Action Date</a:t>
                      </a:r>
                      <a:endParaRPr lang="en-US" dirty="0"/>
                    </a:p>
                  </a:txBody>
                  <a:tcPr anchor="ctr"/>
                </a:tc>
                <a:tc>
                  <a:txBody>
                    <a:bodyPr/>
                    <a:lstStyle/>
                    <a:p>
                      <a:pPr algn="ctr"/>
                      <a:r>
                        <a:rPr lang="en-US" dirty="0" smtClean="0"/>
                        <a:t>Administration  &amp; Faculty </a:t>
                      </a:r>
                      <a:r>
                        <a:rPr lang="en-US" dirty="0" smtClean="0"/>
                        <a:t>Action</a:t>
                      </a:r>
                      <a:endParaRPr lang="en-US" dirty="0"/>
                    </a:p>
                  </a:txBody>
                  <a:tcPr anchor="ctr"/>
                </a:tc>
              </a:tr>
              <a:tr h="370840">
                <a:tc>
                  <a:txBody>
                    <a:bodyPr/>
                    <a:lstStyle/>
                    <a:p>
                      <a:pPr algn="l" fontAlgn="b"/>
                      <a:r>
                        <a:rPr lang="en-US" sz="1100" b="0" i="0" u="none" strike="noStrike" dirty="0">
                          <a:solidFill>
                            <a:srgbClr val="000000"/>
                          </a:solidFill>
                          <a:latin typeface="Calibri"/>
                        </a:rPr>
                        <a:t>Partner with AISB</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a:solidFill>
                            <a:srgbClr val="000000"/>
                          </a:solidFill>
                          <a:latin typeface="Calibri"/>
                        </a:rPr>
                        <a:t>Greek Life in College PR</a:t>
                      </a:r>
                    </a:p>
                  </a:txBody>
                  <a:tcPr marL="0" marR="0" marT="0" marB="0" anchor="ctr"/>
                </a:tc>
                <a:tc>
                  <a:txBody>
                    <a:bodyPr/>
                    <a:lstStyle/>
                    <a:p>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10/22/2011</a:t>
                      </a:r>
                    </a:p>
                  </a:txBody>
                  <a:tcPr anchor="ctr"/>
                </a:tc>
                <a:tc>
                  <a:txBody>
                    <a:bodyPr/>
                    <a:lstStyle/>
                    <a:p>
                      <a:endParaRPr lang="en-US" dirty="0"/>
                    </a:p>
                  </a:txBody>
                  <a:tcPr anchor="ctr"/>
                </a:tc>
              </a:tr>
              <a:tr h="370840">
                <a:tc>
                  <a:txBody>
                    <a:bodyPr/>
                    <a:lstStyle/>
                    <a:p>
                      <a:pPr algn="l" fontAlgn="b"/>
                      <a:r>
                        <a:rPr lang="en-US" sz="1100" b="0" i="0" u="none" strike="noStrike">
                          <a:solidFill>
                            <a:srgbClr val="000000"/>
                          </a:solidFill>
                          <a:latin typeface="Calibri"/>
                        </a:rPr>
                        <a:t>Balanced perspective on website</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a:solidFill>
                            <a:srgbClr val="000000"/>
                          </a:solidFill>
                          <a:latin typeface="Calibri"/>
                        </a:rPr>
                        <a:t>Partner with nationals</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a:solidFill>
                            <a:srgbClr val="000000"/>
                          </a:solidFill>
                          <a:latin typeface="Calibri"/>
                        </a:rPr>
                        <a:t>Parental involvement</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a:solidFill>
                            <a:srgbClr val="000000"/>
                          </a:solidFill>
                          <a:latin typeface="Calibri"/>
                        </a:rPr>
                        <a:t>Engage alumni for chapter house management</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a:solidFill>
                            <a:srgbClr val="000000"/>
                          </a:solidFill>
                          <a:latin typeface="Calibri"/>
                        </a:rPr>
                        <a:t>Strengthen alumni advising training</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a:p>
                  </a:txBody>
                  <a:tcPr anchor="ctr"/>
                </a:tc>
              </a:tr>
              <a:tr h="370840">
                <a:tc>
                  <a:txBody>
                    <a:bodyPr/>
                    <a:lstStyle/>
                    <a:p>
                      <a:pPr algn="l" fontAlgn="b"/>
                      <a:r>
                        <a:rPr lang="en-US" sz="1100" b="0" i="0" u="none" strike="noStrike" dirty="0">
                          <a:solidFill>
                            <a:srgbClr val="000000"/>
                          </a:solidFill>
                          <a:latin typeface="Calibri"/>
                        </a:rPr>
                        <a:t>VP of Campus Life to secure more Greek Life resources</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bl>
          </a:graphicData>
        </a:graphic>
      </p:graphicFrame>
      <p:sp>
        <p:nvSpPr>
          <p:cNvPr id="5" name="Oval 4"/>
          <p:cNvSpPr/>
          <p:nvPr/>
        </p:nvSpPr>
        <p:spPr>
          <a:xfrm>
            <a:off x="3352800" y="228600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352800" y="3014472"/>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352800" y="3395472"/>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352800" y="3758184"/>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3352800" y="4120896"/>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352800" y="4511040"/>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3352800" y="4873752"/>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482840" y="2639568"/>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482840" y="300228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7482840" y="3749040"/>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7482840" y="4111752"/>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quot;No&quot; Symbol 23"/>
          <p:cNvSpPr/>
          <p:nvPr/>
        </p:nvSpPr>
        <p:spPr>
          <a:xfrm>
            <a:off x="7444740" y="4480560"/>
            <a:ext cx="381000" cy="381000"/>
          </a:xfrm>
          <a:prstGeom prst="noSmoking">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Oval 26"/>
          <p:cNvSpPr/>
          <p:nvPr/>
        </p:nvSpPr>
        <p:spPr>
          <a:xfrm>
            <a:off x="7482840" y="2286000"/>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quot;No&quot; Symbol 27"/>
          <p:cNvSpPr/>
          <p:nvPr/>
        </p:nvSpPr>
        <p:spPr>
          <a:xfrm>
            <a:off x="7444740" y="4834128"/>
            <a:ext cx="381000" cy="381000"/>
          </a:xfrm>
          <a:prstGeom prst="noSmoking">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Text Box 11"/>
          <p:cNvSpPr txBox="1">
            <a:spLocks noChangeArrowheads="1"/>
          </p:cNvSpPr>
          <p:nvPr/>
        </p:nvSpPr>
        <p:spPr bwMode="auto">
          <a:xfrm>
            <a:off x="381000" y="6324600"/>
            <a:ext cx="8342313" cy="418576"/>
          </a:xfrm>
          <a:prstGeom prst="rect">
            <a:avLst/>
          </a:prstGeom>
          <a:solidFill>
            <a:srgbClr val="910039"/>
          </a:solidFill>
          <a:ln w="9525" algn="ctr">
            <a:noFill/>
            <a:miter lim="800000"/>
            <a:headEnd/>
            <a:tailEnd/>
          </a:ln>
        </p:spPr>
        <p:txBody>
          <a:bodyPr wrap="square" bIns="64008" anchor="b" anchorCtr="0">
            <a:spAutoFit/>
          </a:bodyPr>
          <a:lstStyle/>
          <a:p>
            <a:pPr algn="ctr" defTabSz="865188"/>
            <a:r>
              <a:rPr lang="en-US" sz="2000" dirty="0" smtClean="0">
                <a:solidFill>
                  <a:schemeClr val="bg1"/>
                </a:solidFill>
                <a:latin typeface="Arial" pitchFamily="34" charset="0"/>
                <a:cs typeface="Arial" pitchFamily="34" charset="0"/>
              </a:rPr>
              <a:t>One Board approved item implemented. Several actively opposed. </a:t>
            </a:r>
          </a:p>
        </p:txBody>
      </p:sp>
      <p:sp>
        <p:nvSpPr>
          <p:cNvPr id="30" name="Oval 29"/>
          <p:cNvSpPr/>
          <p:nvPr/>
        </p:nvSpPr>
        <p:spPr>
          <a:xfrm>
            <a:off x="3352800" y="2667000"/>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7482840" y="3386328"/>
            <a:ext cx="304800" cy="3048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910039"/>
                </a:solidFill>
              </a:rPr>
              <a:t>The Greek Community as a Center for Academic Excellence and Innovation</a:t>
            </a:r>
            <a:endParaRPr lang="en-US" dirty="0">
              <a:solidFill>
                <a:srgbClr val="910039"/>
              </a:solidFill>
            </a:endParaRPr>
          </a:p>
        </p:txBody>
      </p:sp>
      <p:graphicFrame>
        <p:nvGraphicFramePr>
          <p:cNvPr id="4" name="Content Placeholder 3"/>
          <p:cNvGraphicFramePr>
            <a:graphicFrameLocks noGrp="1"/>
          </p:cNvGraphicFramePr>
          <p:nvPr>
            <p:ph idx="1"/>
          </p:nvPr>
        </p:nvGraphicFramePr>
        <p:xfrm>
          <a:off x="457200" y="1600200"/>
          <a:ext cx="8229600" cy="212344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a:r>
                        <a:rPr lang="en-US" dirty="0" smtClean="0"/>
                        <a:t>Short Name</a:t>
                      </a:r>
                      <a:endParaRPr lang="en-US" dirty="0"/>
                    </a:p>
                  </a:txBody>
                  <a:tcPr anchor="ctr"/>
                </a:tc>
                <a:tc>
                  <a:txBody>
                    <a:bodyPr/>
                    <a:lstStyle/>
                    <a:p>
                      <a:pPr algn="ctr"/>
                      <a:r>
                        <a:rPr lang="en-US" dirty="0" smtClean="0"/>
                        <a:t>Board Action</a:t>
                      </a:r>
                      <a:endParaRPr lang="en-US" dirty="0"/>
                    </a:p>
                  </a:txBody>
                  <a:tcPr anchor="ctr"/>
                </a:tc>
                <a:tc>
                  <a:txBody>
                    <a:bodyPr/>
                    <a:lstStyle/>
                    <a:p>
                      <a:pPr algn="ctr"/>
                      <a:r>
                        <a:rPr lang="en-US" dirty="0" err="1" smtClean="0"/>
                        <a:t>BoT</a:t>
                      </a:r>
                      <a:r>
                        <a:rPr lang="en-US" dirty="0" smtClean="0"/>
                        <a:t> Action Date</a:t>
                      </a:r>
                      <a:endParaRPr lang="en-US" dirty="0"/>
                    </a:p>
                  </a:txBody>
                  <a:tcPr anchor="ctr"/>
                </a:tc>
                <a:tc>
                  <a:txBody>
                    <a:bodyPr/>
                    <a:lstStyle/>
                    <a:p>
                      <a:pPr algn="ctr"/>
                      <a:r>
                        <a:rPr lang="en-US" dirty="0" smtClean="0"/>
                        <a:t>Administration  &amp; Faculty Action</a:t>
                      </a:r>
                      <a:endParaRPr lang="en-US" dirty="0"/>
                    </a:p>
                  </a:txBody>
                  <a:tcPr anchor="ctr"/>
                </a:tc>
              </a:tr>
              <a:tr h="370840">
                <a:tc>
                  <a:txBody>
                    <a:bodyPr/>
                    <a:lstStyle/>
                    <a:p>
                      <a:pPr algn="l" fontAlgn="b"/>
                      <a:r>
                        <a:rPr lang="en-US" sz="1100" b="0" i="0" u="none" strike="noStrike" dirty="0">
                          <a:solidFill>
                            <a:srgbClr val="000000"/>
                          </a:solidFill>
                          <a:latin typeface="Calibri"/>
                        </a:rPr>
                        <a:t>Tech Clinic Model</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a:solidFill>
                            <a:srgbClr val="000000"/>
                          </a:solidFill>
                          <a:latin typeface="Calibri"/>
                        </a:rPr>
                        <a:t>Academic use of chapter houses</a:t>
                      </a:r>
                    </a:p>
                  </a:txBody>
                  <a:tcPr marL="0" marR="0" marT="0" marB="0" anchor="ctr"/>
                </a:tc>
                <a:tc>
                  <a:txBody>
                    <a:bodyPr/>
                    <a:lstStyle/>
                    <a:p>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10/22/2011</a:t>
                      </a:r>
                    </a:p>
                  </a:txBody>
                  <a:tcPr anchor="ctr"/>
                </a:tc>
                <a:tc>
                  <a:txBody>
                    <a:bodyPr/>
                    <a:lstStyle/>
                    <a:p>
                      <a:endParaRPr lang="en-US" dirty="0"/>
                    </a:p>
                  </a:txBody>
                  <a:tcPr anchor="ctr"/>
                </a:tc>
              </a:tr>
              <a:tr h="370840">
                <a:tc>
                  <a:txBody>
                    <a:bodyPr/>
                    <a:lstStyle/>
                    <a:p>
                      <a:pPr algn="l" fontAlgn="b"/>
                      <a:r>
                        <a:rPr lang="en-US" sz="1100" b="0" i="0" u="none" strike="noStrike">
                          <a:solidFill>
                            <a:srgbClr val="000000"/>
                          </a:solidFill>
                          <a:latin typeface="Calibri"/>
                        </a:rPr>
                        <a:t>Revamp accredition program (COMPASS) with NIC guidelines</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dirty="0">
                          <a:solidFill>
                            <a:srgbClr val="000000"/>
                          </a:solidFill>
                          <a:latin typeface="Calibri"/>
                        </a:rPr>
                        <a:t>Encourage faculty involvement in Greek chapters</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bl>
          </a:graphicData>
        </a:graphic>
      </p:graphicFrame>
      <p:sp>
        <p:nvSpPr>
          <p:cNvPr id="5" name="Oval 4"/>
          <p:cNvSpPr/>
          <p:nvPr/>
        </p:nvSpPr>
        <p:spPr>
          <a:xfrm>
            <a:off x="3352800" y="2286000"/>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352800" y="2630424"/>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352800" y="3023616"/>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352800" y="3386328"/>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501128" y="2667000"/>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01128" y="3386328"/>
            <a:ext cx="304800" cy="3048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7501128" y="3014472"/>
            <a:ext cx="304800" cy="304800"/>
          </a:xfrm>
          <a:prstGeom prst="ellipse">
            <a:avLst/>
          </a:prstGeom>
          <a:gradFill flip="none" rotWithShape="1">
            <a:gsLst>
              <a:gs pos="44000">
                <a:srgbClr val="FFF200"/>
              </a:gs>
              <a:gs pos="45000">
                <a:srgbClr val="FF7A00"/>
              </a:gs>
              <a:gs pos="70000">
                <a:srgbClr val="FF0300"/>
              </a:gs>
              <a:gs pos="100000">
                <a:srgbClr val="4D0808"/>
              </a:gs>
            </a:gsLst>
            <a:lin ang="13500000" scaled="0"/>
            <a:tileRect/>
          </a:gradFill>
          <a:ln>
            <a:gradFill flip="none" rotWithShape="1">
              <a:gsLst>
                <a:gs pos="43000">
                  <a:srgbClr val="FFF200"/>
                </a:gs>
                <a:gs pos="45000">
                  <a:srgbClr val="FF7A00"/>
                </a:gs>
                <a:gs pos="70000">
                  <a:srgbClr val="FF0300"/>
                </a:gs>
                <a:gs pos="100000">
                  <a:srgbClr val="4D0808"/>
                </a:gs>
              </a:gsLst>
              <a:lin ang="135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7501128" y="2286000"/>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 Box 11"/>
          <p:cNvSpPr txBox="1">
            <a:spLocks noChangeArrowheads="1"/>
          </p:cNvSpPr>
          <p:nvPr/>
        </p:nvSpPr>
        <p:spPr bwMode="auto">
          <a:xfrm>
            <a:off x="381000" y="6324600"/>
            <a:ext cx="8342313" cy="418576"/>
          </a:xfrm>
          <a:prstGeom prst="rect">
            <a:avLst/>
          </a:prstGeom>
          <a:solidFill>
            <a:srgbClr val="910039"/>
          </a:solidFill>
          <a:ln w="9525" algn="ctr">
            <a:noFill/>
            <a:miter lim="800000"/>
            <a:headEnd/>
            <a:tailEnd/>
          </a:ln>
        </p:spPr>
        <p:txBody>
          <a:bodyPr wrap="square" bIns="64008" anchor="b" anchorCtr="0">
            <a:spAutoFit/>
          </a:bodyPr>
          <a:lstStyle/>
          <a:p>
            <a:pPr algn="ctr" defTabSz="865188"/>
            <a:r>
              <a:rPr lang="en-US" sz="2000" dirty="0" smtClean="0">
                <a:solidFill>
                  <a:schemeClr val="bg1"/>
                </a:solidFill>
                <a:latin typeface="Arial" pitchFamily="34" charset="0"/>
                <a:cs typeface="Arial" pitchFamily="34" charset="0"/>
              </a:rPr>
              <a:t>Board deferred majority for further study. COMPASS becoming Marquis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910039"/>
                </a:solidFill>
              </a:rPr>
              <a:t>Supporting a Diverse, Inclusive, and Welcoming Greek Community</a:t>
            </a:r>
            <a:endParaRPr lang="en-US" dirty="0">
              <a:solidFill>
                <a:srgbClr val="910039"/>
              </a:solidFill>
            </a:endParaRPr>
          </a:p>
        </p:txBody>
      </p:sp>
      <p:graphicFrame>
        <p:nvGraphicFramePr>
          <p:cNvPr id="4" name="Content Placeholder 3"/>
          <p:cNvGraphicFramePr>
            <a:graphicFrameLocks noGrp="1"/>
          </p:cNvGraphicFramePr>
          <p:nvPr>
            <p:ph idx="1"/>
          </p:nvPr>
        </p:nvGraphicFramePr>
        <p:xfrm>
          <a:off x="457200" y="1600200"/>
          <a:ext cx="8229600" cy="336804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a:r>
                        <a:rPr lang="en-US" dirty="0" smtClean="0"/>
                        <a:t>Short Name</a:t>
                      </a:r>
                      <a:endParaRPr lang="en-US" dirty="0"/>
                    </a:p>
                  </a:txBody>
                  <a:tcPr anchor="ctr"/>
                </a:tc>
                <a:tc>
                  <a:txBody>
                    <a:bodyPr/>
                    <a:lstStyle/>
                    <a:p>
                      <a:pPr algn="ctr"/>
                      <a:r>
                        <a:rPr lang="en-US" dirty="0" smtClean="0"/>
                        <a:t>Board Action</a:t>
                      </a:r>
                      <a:endParaRPr lang="en-US" dirty="0"/>
                    </a:p>
                  </a:txBody>
                  <a:tcPr anchor="ctr"/>
                </a:tc>
                <a:tc>
                  <a:txBody>
                    <a:bodyPr/>
                    <a:lstStyle/>
                    <a:p>
                      <a:pPr algn="ctr"/>
                      <a:r>
                        <a:rPr lang="en-US" dirty="0" err="1" smtClean="0"/>
                        <a:t>BoT</a:t>
                      </a:r>
                      <a:r>
                        <a:rPr lang="en-US" dirty="0" smtClean="0"/>
                        <a:t> Action Date</a:t>
                      </a:r>
                      <a:endParaRPr lang="en-US" dirty="0"/>
                    </a:p>
                  </a:txBody>
                  <a:tcPr anchor="ctr"/>
                </a:tc>
                <a:tc>
                  <a:txBody>
                    <a:bodyPr/>
                    <a:lstStyle/>
                    <a:p>
                      <a:pPr algn="ctr"/>
                      <a:r>
                        <a:rPr lang="en-US" dirty="0" smtClean="0"/>
                        <a:t>Administration  &amp; Faculty Action</a:t>
                      </a:r>
                      <a:endParaRPr lang="en-US" dirty="0"/>
                    </a:p>
                  </a:txBody>
                  <a:tcPr anchor="ctr"/>
                </a:tc>
              </a:tr>
              <a:tr h="370840">
                <a:tc>
                  <a:txBody>
                    <a:bodyPr/>
                    <a:lstStyle/>
                    <a:p>
                      <a:pPr algn="l" fontAlgn="b"/>
                      <a:r>
                        <a:rPr lang="en-US" sz="1100" b="0" i="0" u="none" strike="noStrike" dirty="0">
                          <a:solidFill>
                            <a:srgbClr val="000000"/>
                          </a:solidFill>
                          <a:latin typeface="Calibri"/>
                        </a:rPr>
                        <a:t>Transparency in recruitment selection criteria</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a:solidFill>
                            <a:srgbClr val="000000"/>
                          </a:solidFill>
                          <a:latin typeface="Calibri"/>
                        </a:rPr>
                        <a:t>Purposeful new member education programs with College, alumni, parents, and nationals</a:t>
                      </a:r>
                    </a:p>
                  </a:txBody>
                  <a:tcPr marL="0" marR="0" marT="0" marB="0" anchor="ctr"/>
                </a:tc>
                <a:tc>
                  <a:txBody>
                    <a:bodyPr/>
                    <a:lstStyle/>
                    <a:p>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10/22/2011</a:t>
                      </a:r>
                    </a:p>
                  </a:txBody>
                  <a:tcPr anchor="ctr"/>
                </a:tc>
                <a:tc>
                  <a:txBody>
                    <a:bodyPr/>
                    <a:lstStyle/>
                    <a:p>
                      <a:endParaRPr lang="en-US" dirty="0"/>
                    </a:p>
                  </a:txBody>
                  <a:tcPr anchor="ctr"/>
                </a:tc>
              </a:tr>
              <a:tr h="370840">
                <a:tc>
                  <a:txBody>
                    <a:bodyPr/>
                    <a:lstStyle/>
                    <a:p>
                      <a:pPr algn="l" fontAlgn="b"/>
                      <a:r>
                        <a:rPr lang="en-US" sz="1100" b="0" i="0" u="none" strike="noStrike">
                          <a:solidFill>
                            <a:srgbClr val="000000"/>
                          </a:solidFill>
                          <a:latin typeface="Calibri"/>
                        </a:rPr>
                        <a:t>Fund for financial support of joining Greek chapters</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a:solidFill>
                            <a:srgbClr val="000000"/>
                          </a:solidFill>
                          <a:latin typeface="Calibri"/>
                        </a:rPr>
                        <a:t>Open alcohol-free social events</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a:solidFill>
                            <a:srgbClr val="000000"/>
                          </a:solidFill>
                          <a:latin typeface="Calibri"/>
                        </a:rPr>
                        <a:t>Service learning partner with Easton</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a:p>
                  </a:txBody>
                  <a:tcPr anchor="ctr"/>
                </a:tc>
              </a:tr>
              <a:tr h="370840">
                <a:tc>
                  <a:txBody>
                    <a:bodyPr/>
                    <a:lstStyle/>
                    <a:p>
                      <a:pPr algn="l" fontAlgn="b"/>
                      <a:r>
                        <a:rPr lang="en-US" sz="1100" b="0" i="0" u="none" strike="noStrike">
                          <a:solidFill>
                            <a:srgbClr val="000000"/>
                          </a:solidFill>
                          <a:latin typeface="Calibri"/>
                        </a:rPr>
                        <a:t>Culturally based fraternities and sororities</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dirty="0">
                          <a:solidFill>
                            <a:srgbClr val="000000"/>
                          </a:solidFill>
                          <a:latin typeface="Calibri"/>
                        </a:rPr>
                        <a:t>Leadership development program</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bl>
          </a:graphicData>
        </a:graphic>
      </p:graphicFrame>
      <p:sp>
        <p:nvSpPr>
          <p:cNvPr id="5" name="Oval 4"/>
          <p:cNvSpPr/>
          <p:nvPr/>
        </p:nvSpPr>
        <p:spPr>
          <a:xfrm>
            <a:off x="3352800" y="228600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352800" y="2721864"/>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352800" y="3133344"/>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352800" y="350520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352800" y="388620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3352800" y="4267200"/>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352800" y="4639056"/>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7501128" y="3886200"/>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quot;No&quot; Symbol 23"/>
          <p:cNvSpPr/>
          <p:nvPr/>
        </p:nvSpPr>
        <p:spPr>
          <a:xfrm>
            <a:off x="7463028" y="2670048"/>
            <a:ext cx="381000" cy="381000"/>
          </a:xfrm>
          <a:prstGeom prst="noSmoking">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Oval 26"/>
          <p:cNvSpPr/>
          <p:nvPr/>
        </p:nvSpPr>
        <p:spPr>
          <a:xfrm>
            <a:off x="7501128" y="228600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quot;No&quot; Symbol 27"/>
          <p:cNvSpPr/>
          <p:nvPr/>
        </p:nvSpPr>
        <p:spPr>
          <a:xfrm>
            <a:off x="7463028" y="4230624"/>
            <a:ext cx="381000" cy="381000"/>
          </a:xfrm>
          <a:prstGeom prst="noSmoking">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Text Box 11"/>
          <p:cNvSpPr txBox="1">
            <a:spLocks noChangeArrowheads="1"/>
          </p:cNvSpPr>
          <p:nvPr/>
        </p:nvSpPr>
        <p:spPr bwMode="auto">
          <a:xfrm>
            <a:off x="381000" y="6324600"/>
            <a:ext cx="8342313" cy="418576"/>
          </a:xfrm>
          <a:prstGeom prst="rect">
            <a:avLst/>
          </a:prstGeom>
          <a:solidFill>
            <a:srgbClr val="910039"/>
          </a:solidFill>
          <a:ln w="9525" algn="ctr">
            <a:noFill/>
            <a:miter lim="800000"/>
            <a:headEnd/>
            <a:tailEnd/>
          </a:ln>
        </p:spPr>
        <p:txBody>
          <a:bodyPr wrap="square" bIns="64008" anchor="b" anchorCtr="0">
            <a:spAutoFit/>
          </a:bodyPr>
          <a:lstStyle/>
          <a:p>
            <a:pPr algn="ctr" defTabSz="865188"/>
            <a:r>
              <a:rPr lang="en-US" sz="2000" dirty="0" smtClean="0">
                <a:solidFill>
                  <a:schemeClr val="bg1"/>
                </a:solidFill>
                <a:latin typeface="Arial" pitchFamily="34" charset="0"/>
                <a:cs typeface="Arial" pitchFamily="34" charset="0"/>
              </a:rPr>
              <a:t>Most items actively opposed or opposed in spirit despite Board approval</a:t>
            </a:r>
          </a:p>
        </p:txBody>
      </p:sp>
      <p:sp>
        <p:nvSpPr>
          <p:cNvPr id="25" name="Oval 24"/>
          <p:cNvSpPr/>
          <p:nvPr/>
        </p:nvSpPr>
        <p:spPr>
          <a:xfrm>
            <a:off x="7501128" y="3133344"/>
            <a:ext cx="304800" cy="304800"/>
          </a:xfrm>
          <a:prstGeom prst="ellipse">
            <a:avLst/>
          </a:prstGeom>
          <a:gradFill flip="none" rotWithShape="1">
            <a:gsLst>
              <a:gs pos="44000">
                <a:srgbClr val="FFF200"/>
              </a:gs>
              <a:gs pos="45000">
                <a:srgbClr val="FF7A00"/>
              </a:gs>
              <a:gs pos="70000">
                <a:srgbClr val="FF0300"/>
              </a:gs>
              <a:gs pos="100000">
                <a:srgbClr val="4D0808"/>
              </a:gs>
            </a:gsLst>
            <a:lin ang="13500000" scaled="0"/>
            <a:tileRect/>
          </a:gradFill>
          <a:ln>
            <a:gradFill flip="none" rotWithShape="1">
              <a:gsLst>
                <a:gs pos="43000">
                  <a:srgbClr val="FFF200"/>
                </a:gs>
                <a:gs pos="45000">
                  <a:srgbClr val="FF7A00"/>
                </a:gs>
                <a:gs pos="70000">
                  <a:srgbClr val="FF0300"/>
                </a:gs>
                <a:gs pos="100000">
                  <a:srgbClr val="4D0808"/>
                </a:gs>
              </a:gsLst>
              <a:lin ang="135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quot;No&quot; Symbol 25"/>
          <p:cNvSpPr/>
          <p:nvPr/>
        </p:nvSpPr>
        <p:spPr>
          <a:xfrm>
            <a:off x="7459980" y="4584192"/>
            <a:ext cx="381000" cy="381000"/>
          </a:xfrm>
          <a:prstGeom prst="noSmoking">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quot;No&quot; Symbol 30"/>
          <p:cNvSpPr/>
          <p:nvPr/>
        </p:nvSpPr>
        <p:spPr>
          <a:xfrm>
            <a:off x="7469124" y="3477768"/>
            <a:ext cx="381000" cy="381000"/>
          </a:xfrm>
          <a:prstGeom prst="noSmoking">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910039"/>
                </a:solidFill>
              </a:rPr>
              <a:t>Well-Being in the Greek Community</a:t>
            </a:r>
            <a:endParaRPr lang="en-US" dirty="0">
              <a:solidFill>
                <a:srgbClr val="910039"/>
              </a:solidFill>
            </a:endParaRPr>
          </a:p>
        </p:txBody>
      </p:sp>
      <p:graphicFrame>
        <p:nvGraphicFramePr>
          <p:cNvPr id="4" name="Content Placeholder 3"/>
          <p:cNvGraphicFramePr>
            <a:graphicFrameLocks noGrp="1"/>
          </p:cNvGraphicFramePr>
          <p:nvPr>
            <p:ph idx="1"/>
          </p:nvPr>
        </p:nvGraphicFramePr>
        <p:xfrm>
          <a:off x="457200" y="1600200"/>
          <a:ext cx="8229600" cy="448056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a:r>
                        <a:rPr lang="en-US" dirty="0" smtClean="0"/>
                        <a:t>Short Name</a:t>
                      </a:r>
                      <a:endParaRPr lang="en-US" dirty="0"/>
                    </a:p>
                  </a:txBody>
                  <a:tcPr anchor="ctr"/>
                </a:tc>
                <a:tc>
                  <a:txBody>
                    <a:bodyPr/>
                    <a:lstStyle/>
                    <a:p>
                      <a:pPr algn="ctr"/>
                      <a:r>
                        <a:rPr lang="en-US" dirty="0" smtClean="0"/>
                        <a:t>Board Action</a:t>
                      </a:r>
                      <a:endParaRPr lang="en-US" dirty="0"/>
                    </a:p>
                  </a:txBody>
                  <a:tcPr anchor="ctr"/>
                </a:tc>
                <a:tc>
                  <a:txBody>
                    <a:bodyPr/>
                    <a:lstStyle/>
                    <a:p>
                      <a:pPr algn="ctr"/>
                      <a:r>
                        <a:rPr lang="en-US" dirty="0" err="1" smtClean="0"/>
                        <a:t>BoT</a:t>
                      </a:r>
                      <a:r>
                        <a:rPr lang="en-US" dirty="0" smtClean="0"/>
                        <a:t> Action Date</a:t>
                      </a:r>
                      <a:endParaRPr lang="en-US" dirty="0"/>
                    </a:p>
                  </a:txBody>
                  <a:tcPr anchor="ctr"/>
                </a:tc>
                <a:tc>
                  <a:txBody>
                    <a:bodyPr/>
                    <a:lstStyle/>
                    <a:p>
                      <a:pPr algn="ctr"/>
                      <a:r>
                        <a:rPr lang="en-US" dirty="0" smtClean="0"/>
                        <a:t>Administration  &amp; Faculty Action</a:t>
                      </a:r>
                      <a:endParaRPr lang="en-US" dirty="0"/>
                    </a:p>
                  </a:txBody>
                  <a:tcPr anchor="ctr"/>
                </a:tc>
              </a:tr>
              <a:tr h="370840">
                <a:tc>
                  <a:txBody>
                    <a:bodyPr/>
                    <a:lstStyle/>
                    <a:p>
                      <a:pPr algn="l" fontAlgn="b"/>
                      <a:r>
                        <a:rPr lang="en-US" sz="1100" b="0" i="0" u="none" strike="noStrike" dirty="0">
                          <a:solidFill>
                            <a:srgbClr val="000000"/>
                          </a:solidFill>
                          <a:latin typeface="Calibri"/>
                        </a:rPr>
                        <a:t>Comprehensive wellness model for positive, healthy lifestyle</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dirty="0">
                          <a:solidFill>
                            <a:srgbClr val="000000"/>
                          </a:solidFill>
                          <a:latin typeface="Calibri"/>
                        </a:rPr>
                        <a:t>Students plan alcohol education and prevent (Greeks Advocating Mature Management of Alcohol)</a:t>
                      </a:r>
                    </a:p>
                  </a:txBody>
                  <a:tcPr marL="0" marR="0" marT="0" marB="0" anchor="ctr"/>
                </a:tc>
                <a:tc>
                  <a:txBody>
                    <a:bodyPr/>
                    <a:lstStyle/>
                    <a:p>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10/22/2011</a:t>
                      </a:r>
                    </a:p>
                  </a:txBody>
                  <a:tcPr anchor="ctr"/>
                </a:tc>
                <a:tc>
                  <a:txBody>
                    <a:bodyPr/>
                    <a:lstStyle/>
                    <a:p>
                      <a:endParaRPr lang="en-US" dirty="0"/>
                    </a:p>
                  </a:txBody>
                  <a:tcPr anchor="ctr"/>
                </a:tc>
              </a:tr>
              <a:tr h="370840">
                <a:tc>
                  <a:txBody>
                    <a:bodyPr/>
                    <a:lstStyle/>
                    <a:p>
                      <a:pPr algn="l" fontAlgn="b"/>
                      <a:r>
                        <a:rPr lang="en-US" sz="1100" b="0" i="0" u="none" strike="noStrike">
                          <a:solidFill>
                            <a:srgbClr val="000000"/>
                          </a:solidFill>
                          <a:latin typeface="Calibri"/>
                        </a:rPr>
                        <a:t>Adopt </a:t>
                      </a:r>
                      <a:r>
                        <a:rPr lang="en-US" sz="1100" b="0" i="1" u="none" strike="noStrike">
                          <a:solidFill>
                            <a:srgbClr val="000000"/>
                          </a:solidFill>
                          <a:latin typeface="Calibri"/>
                        </a:rPr>
                        <a:t>Outside the Classroom</a:t>
                      </a:r>
                      <a:endParaRPr lang="en-US" sz="1100" b="0" i="0" u="none" strike="noStrike">
                        <a:solidFill>
                          <a:srgbClr val="000000"/>
                        </a:solidFill>
                        <a:latin typeface="Calibri"/>
                      </a:endParaRP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a:solidFill>
                            <a:srgbClr val="000000"/>
                          </a:solidFill>
                          <a:latin typeface="Calibri"/>
                        </a:rPr>
                        <a:t>Faculty include high risk alcohol in class curriculum</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a:p>
                  </a:txBody>
                  <a:tcPr anchor="ctr"/>
                </a:tc>
              </a:tr>
              <a:tr h="370840">
                <a:tc>
                  <a:txBody>
                    <a:bodyPr/>
                    <a:lstStyle/>
                    <a:p>
                      <a:pPr algn="l" fontAlgn="b"/>
                      <a:r>
                        <a:rPr lang="en-US" sz="1100" b="0" i="0" u="none" strike="noStrike">
                          <a:solidFill>
                            <a:srgbClr val="000000"/>
                          </a:solidFill>
                          <a:latin typeface="Calibri"/>
                        </a:rPr>
                        <a:t>Work with alumni on off campus social events</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a:p>
                  </a:txBody>
                  <a:tcPr anchor="ctr"/>
                </a:tc>
              </a:tr>
              <a:tr h="370840">
                <a:tc>
                  <a:txBody>
                    <a:bodyPr/>
                    <a:lstStyle/>
                    <a:p>
                      <a:pPr algn="l" fontAlgn="b"/>
                      <a:r>
                        <a:rPr lang="en-US" sz="1100" b="0" i="0" u="none" strike="noStrike">
                          <a:solidFill>
                            <a:srgbClr val="000000"/>
                          </a:solidFill>
                          <a:latin typeface="Calibri"/>
                        </a:rPr>
                        <a:t>Hazing prevention conferences and campuswide Tip Line</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a:p>
                  </a:txBody>
                  <a:tcPr anchor="ctr"/>
                </a:tc>
              </a:tr>
              <a:tr h="370840">
                <a:tc>
                  <a:txBody>
                    <a:bodyPr/>
                    <a:lstStyle/>
                    <a:p>
                      <a:pPr algn="l" fontAlgn="b"/>
                      <a:r>
                        <a:rPr lang="en-US" sz="1100" b="0" i="0" u="none" strike="noStrike">
                          <a:solidFill>
                            <a:srgbClr val="000000"/>
                          </a:solidFill>
                          <a:latin typeface="Calibri"/>
                        </a:rPr>
                        <a:t>Educate community on individual v group conduct</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a:p>
                  </a:txBody>
                  <a:tcPr anchor="ctr"/>
                </a:tc>
              </a:tr>
              <a:tr h="370840">
                <a:tc>
                  <a:txBody>
                    <a:bodyPr/>
                    <a:lstStyle/>
                    <a:p>
                      <a:pPr algn="l" fontAlgn="b"/>
                      <a:r>
                        <a:rPr lang="en-US" sz="1100" b="0" i="0" u="none" strike="noStrike">
                          <a:solidFill>
                            <a:srgbClr val="000000"/>
                          </a:solidFill>
                          <a:latin typeface="Calibri"/>
                        </a:rPr>
                        <a:t>Train Student Conduct Committee; integrate alumni </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a:p>
                  </a:txBody>
                  <a:tcPr anchor="ctr"/>
                </a:tc>
              </a:tr>
              <a:tr h="370840">
                <a:tc>
                  <a:txBody>
                    <a:bodyPr/>
                    <a:lstStyle/>
                    <a:p>
                      <a:pPr algn="l" fontAlgn="b"/>
                      <a:r>
                        <a:rPr lang="en-US" sz="1100" b="0" i="0" u="none" strike="noStrike">
                          <a:solidFill>
                            <a:srgbClr val="000000"/>
                          </a:solidFill>
                          <a:latin typeface="Calibri"/>
                        </a:rPr>
                        <a:t>Create IFC and Panhellenic Judicial Boards</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dirty="0">
                          <a:solidFill>
                            <a:srgbClr val="000000"/>
                          </a:solidFill>
                          <a:latin typeface="Calibri"/>
                        </a:rPr>
                        <a:t>Separate Director of FS Life from adjudicating conduct</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bl>
          </a:graphicData>
        </a:graphic>
      </p:graphicFrame>
      <p:sp>
        <p:nvSpPr>
          <p:cNvPr id="5" name="Oval 4"/>
          <p:cNvSpPr/>
          <p:nvPr/>
        </p:nvSpPr>
        <p:spPr>
          <a:xfrm>
            <a:off x="3352800" y="228600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352800" y="2721864"/>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352800" y="3133344"/>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352800" y="350520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352800" y="388620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3352800" y="426720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352800" y="4639056"/>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3352800" y="5001768"/>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3352800" y="5742432"/>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501128" y="2667000"/>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01128" y="3505200"/>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7501128" y="3886200"/>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7501128" y="4267200"/>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7501128" y="5364480"/>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7501128" y="579120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7501128" y="312420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quot;No&quot; Symbol 23"/>
          <p:cNvSpPr/>
          <p:nvPr/>
        </p:nvSpPr>
        <p:spPr>
          <a:xfrm>
            <a:off x="7463028" y="4572000"/>
            <a:ext cx="381000" cy="381000"/>
          </a:xfrm>
          <a:prstGeom prst="noSmoking">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Oval 26"/>
          <p:cNvSpPr/>
          <p:nvPr/>
        </p:nvSpPr>
        <p:spPr>
          <a:xfrm>
            <a:off x="7501128" y="2286000"/>
            <a:ext cx="304800" cy="3048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quot;No&quot; Symbol 27"/>
          <p:cNvSpPr/>
          <p:nvPr/>
        </p:nvSpPr>
        <p:spPr>
          <a:xfrm>
            <a:off x="7463028" y="4953000"/>
            <a:ext cx="381000" cy="381000"/>
          </a:xfrm>
          <a:prstGeom prst="noSmoking">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Text Box 11"/>
          <p:cNvSpPr txBox="1">
            <a:spLocks noChangeArrowheads="1"/>
          </p:cNvSpPr>
          <p:nvPr/>
        </p:nvSpPr>
        <p:spPr bwMode="auto">
          <a:xfrm>
            <a:off x="381000" y="6324600"/>
            <a:ext cx="8342313" cy="418576"/>
          </a:xfrm>
          <a:prstGeom prst="rect">
            <a:avLst/>
          </a:prstGeom>
          <a:solidFill>
            <a:srgbClr val="910039"/>
          </a:solidFill>
          <a:ln w="9525" algn="ctr">
            <a:noFill/>
            <a:miter lim="800000"/>
            <a:headEnd/>
            <a:tailEnd/>
          </a:ln>
        </p:spPr>
        <p:txBody>
          <a:bodyPr wrap="square" bIns="64008" anchor="b" anchorCtr="0">
            <a:spAutoFit/>
          </a:bodyPr>
          <a:lstStyle/>
          <a:p>
            <a:pPr algn="ctr" defTabSz="865188"/>
            <a:r>
              <a:rPr lang="en-US" sz="2000" dirty="0" smtClean="0">
                <a:solidFill>
                  <a:schemeClr val="bg1"/>
                </a:solidFill>
                <a:latin typeface="Arial" pitchFamily="34" charset="0"/>
                <a:cs typeface="Arial" pitchFamily="34" charset="0"/>
              </a:rPr>
              <a:t>More Board approved items have been opposed than implemented</a:t>
            </a:r>
          </a:p>
        </p:txBody>
      </p:sp>
      <p:sp>
        <p:nvSpPr>
          <p:cNvPr id="30" name="Oval 29"/>
          <p:cNvSpPr/>
          <p:nvPr/>
        </p:nvSpPr>
        <p:spPr>
          <a:xfrm>
            <a:off x="3352800" y="5361432"/>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910039"/>
                </a:solidFill>
              </a:rPr>
              <a:t>College Recognition and Assessment of Greek Organizations</a:t>
            </a:r>
            <a:endParaRPr lang="en-US" dirty="0">
              <a:solidFill>
                <a:srgbClr val="910039"/>
              </a:solidFill>
            </a:endParaRPr>
          </a:p>
        </p:txBody>
      </p:sp>
      <p:graphicFrame>
        <p:nvGraphicFramePr>
          <p:cNvPr id="4" name="Content Placeholder 3"/>
          <p:cNvGraphicFramePr>
            <a:graphicFrameLocks noGrp="1"/>
          </p:cNvGraphicFramePr>
          <p:nvPr>
            <p:ph idx="1"/>
          </p:nvPr>
        </p:nvGraphicFramePr>
        <p:xfrm>
          <a:off x="457200" y="1600200"/>
          <a:ext cx="8229600" cy="138176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a:r>
                        <a:rPr lang="en-US" dirty="0" smtClean="0"/>
                        <a:t>Short Name</a:t>
                      </a:r>
                      <a:endParaRPr lang="en-US" dirty="0"/>
                    </a:p>
                  </a:txBody>
                  <a:tcPr anchor="ctr"/>
                </a:tc>
                <a:tc>
                  <a:txBody>
                    <a:bodyPr/>
                    <a:lstStyle/>
                    <a:p>
                      <a:pPr algn="ctr"/>
                      <a:r>
                        <a:rPr lang="en-US" dirty="0" smtClean="0"/>
                        <a:t>Board Action</a:t>
                      </a:r>
                      <a:endParaRPr lang="en-US" dirty="0"/>
                    </a:p>
                  </a:txBody>
                  <a:tcPr anchor="ctr"/>
                </a:tc>
                <a:tc>
                  <a:txBody>
                    <a:bodyPr/>
                    <a:lstStyle/>
                    <a:p>
                      <a:pPr algn="ctr"/>
                      <a:r>
                        <a:rPr lang="en-US" dirty="0" err="1" smtClean="0"/>
                        <a:t>BoT</a:t>
                      </a:r>
                      <a:r>
                        <a:rPr lang="en-US" dirty="0" smtClean="0"/>
                        <a:t> Action Date</a:t>
                      </a:r>
                      <a:endParaRPr lang="en-US" dirty="0"/>
                    </a:p>
                  </a:txBody>
                  <a:tcPr anchor="ctr"/>
                </a:tc>
                <a:tc>
                  <a:txBody>
                    <a:bodyPr/>
                    <a:lstStyle/>
                    <a:p>
                      <a:pPr algn="ctr"/>
                      <a:r>
                        <a:rPr lang="en-US" dirty="0" smtClean="0"/>
                        <a:t>Administration  &amp; Faculty Action</a:t>
                      </a:r>
                      <a:endParaRPr lang="en-US" dirty="0"/>
                    </a:p>
                  </a:txBody>
                  <a:tcPr anchor="ctr"/>
                </a:tc>
              </a:tr>
              <a:tr h="370840">
                <a:tc>
                  <a:txBody>
                    <a:bodyPr/>
                    <a:lstStyle/>
                    <a:p>
                      <a:pPr algn="l" fontAlgn="b"/>
                      <a:r>
                        <a:rPr lang="en-US" sz="1100" b="0" i="0" u="none" strike="noStrike" dirty="0">
                          <a:solidFill>
                            <a:srgbClr val="000000"/>
                          </a:solidFill>
                          <a:latin typeface="Calibri"/>
                        </a:rPr>
                        <a:t>Time and Responsibility Grid</a:t>
                      </a:r>
                    </a:p>
                  </a:txBody>
                  <a:tcPr marL="0" marR="0" marT="0" marB="0" anchor="ctr"/>
                </a:tc>
                <a:tc>
                  <a:txBody>
                    <a:bodyPr/>
                    <a:lstStyle/>
                    <a:p>
                      <a:endParaRPr lang="en-US" dirty="0"/>
                    </a:p>
                  </a:txBody>
                  <a:tcPr anchor="ctr"/>
                </a:tc>
                <a:tc>
                  <a:txBody>
                    <a:bodyPr/>
                    <a:lstStyle/>
                    <a:p>
                      <a:pPr algn="ctr"/>
                      <a:r>
                        <a:rPr lang="en-US" dirty="0" smtClean="0"/>
                        <a:t>10/22/2011</a:t>
                      </a:r>
                      <a:endParaRPr lang="en-US" dirty="0"/>
                    </a:p>
                  </a:txBody>
                  <a:tcPr anchor="ctr"/>
                </a:tc>
                <a:tc>
                  <a:txBody>
                    <a:bodyPr/>
                    <a:lstStyle/>
                    <a:p>
                      <a:endParaRPr lang="en-US" dirty="0"/>
                    </a:p>
                  </a:txBody>
                  <a:tcPr anchor="ctr"/>
                </a:tc>
              </a:tr>
              <a:tr h="370840">
                <a:tc>
                  <a:txBody>
                    <a:bodyPr/>
                    <a:lstStyle/>
                    <a:p>
                      <a:pPr algn="l" fontAlgn="b"/>
                      <a:r>
                        <a:rPr lang="en-US" sz="1100" b="0" i="0" u="none" strike="noStrike" dirty="0">
                          <a:solidFill>
                            <a:srgbClr val="000000"/>
                          </a:solidFill>
                          <a:latin typeface="Calibri"/>
                        </a:rPr>
                        <a:t>Oversight Committee</a:t>
                      </a:r>
                    </a:p>
                  </a:txBody>
                  <a:tcPr marL="0" marR="0" marT="0" marB="0" anchor="ctr"/>
                </a:tc>
                <a:tc>
                  <a:txBody>
                    <a:bodyPr/>
                    <a:lstStyle/>
                    <a:p>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10/22/2011</a:t>
                      </a:r>
                    </a:p>
                  </a:txBody>
                  <a:tcPr anchor="ctr"/>
                </a:tc>
                <a:tc>
                  <a:txBody>
                    <a:bodyPr/>
                    <a:lstStyle/>
                    <a:p>
                      <a:endParaRPr lang="en-US" dirty="0"/>
                    </a:p>
                  </a:txBody>
                  <a:tcPr anchor="ctr"/>
                </a:tc>
              </a:tr>
            </a:tbl>
          </a:graphicData>
        </a:graphic>
      </p:graphicFrame>
      <p:sp>
        <p:nvSpPr>
          <p:cNvPr id="5" name="Oval 4"/>
          <p:cNvSpPr/>
          <p:nvPr/>
        </p:nvSpPr>
        <p:spPr>
          <a:xfrm>
            <a:off x="3352800" y="228600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352800" y="2721864"/>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501128" y="2667000"/>
            <a:ext cx="304800" cy="3048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7501128" y="2286000"/>
            <a:ext cx="304800" cy="3048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 Box 11"/>
          <p:cNvSpPr txBox="1">
            <a:spLocks noChangeArrowheads="1"/>
          </p:cNvSpPr>
          <p:nvPr/>
        </p:nvSpPr>
        <p:spPr bwMode="auto">
          <a:xfrm>
            <a:off x="381000" y="6324600"/>
            <a:ext cx="8342313" cy="418576"/>
          </a:xfrm>
          <a:prstGeom prst="rect">
            <a:avLst/>
          </a:prstGeom>
          <a:solidFill>
            <a:srgbClr val="910039"/>
          </a:solidFill>
          <a:ln w="9525" algn="ctr">
            <a:noFill/>
            <a:miter lim="800000"/>
            <a:headEnd/>
            <a:tailEnd/>
          </a:ln>
        </p:spPr>
        <p:txBody>
          <a:bodyPr wrap="square" bIns="64008" anchor="b" anchorCtr="0">
            <a:spAutoFit/>
          </a:bodyPr>
          <a:lstStyle/>
          <a:p>
            <a:pPr algn="ctr" defTabSz="865188"/>
            <a:r>
              <a:rPr lang="en-US" sz="2000" dirty="0" smtClean="0">
                <a:solidFill>
                  <a:schemeClr val="bg1"/>
                </a:solidFill>
                <a:latin typeface="Arial" pitchFamily="34" charset="0"/>
                <a:cs typeface="Arial" pitchFamily="34" charset="0"/>
              </a:rPr>
              <a:t>Where is the College’s published Time and Responsibility Grid?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10039"/>
                </a:solidFill>
              </a:rPr>
              <a:t>Summary</a:t>
            </a:r>
            <a:endParaRPr lang="en-US" dirty="0">
              <a:solidFill>
                <a:srgbClr val="910039"/>
              </a:solidFill>
            </a:endParaRPr>
          </a:p>
        </p:txBody>
      </p:sp>
      <p:sp>
        <p:nvSpPr>
          <p:cNvPr id="3" name="Content Placeholder 2"/>
          <p:cNvSpPr>
            <a:spLocks noGrp="1"/>
          </p:cNvSpPr>
          <p:nvPr>
            <p:ph idx="1"/>
          </p:nvPr>
        </p:nvSpPr>
        <p:spPr/>
        <p:txBody>
          <a:bodyPr>
            <a:normAutofit fontScale="92500" lnSpcReduction="20000"/>
          </a:bodyPr>
          <a:lstStyle/>
          <a:p>
            <a:pPr>
              <a:buNone/>
            </a:pPr>
            <a:r>
              <a:rPr lang="en-US" dirty="0" smtClean="0"/>
              <a:t>Of the recommendations, members of the Administration and Faculty have:</a:t>
            </a:r>
          </a:p>
          <a:p>
            <a:r>
              <a:rPr lang="en-US" dirty="0" smtClean="0"/>
              <a:t>5 – Implemented</a:t>
            </a:r>
          </a:p>
          <a:p>
            <a:r>
              <a:rPr lang="en-US" dirty="0" smtClean="0"/>
              <a:t>14 – No public action/progress</a:t>
            </a:r>
          </a:p>
          <a:p>
            <a:r>
              <a:rPr lang="en-US" dirty="0" smtClean="0"/>
              <a:t>12 – Opposed (directly and indirectly)</a:t>
            </a:r>
          </a:p>
          <a:p>
            <a:pPr>
              <a:buNone/>
            </a:pPr>
            <a:r>
              <a:rPr lang="en-US" dirty="0" smtClean="0"/>
              <a:t>Despite the Board approval and direction to implement 23 recommendations</a:t>
            </a:r>
          </a:p>
          <a:p>
            <a:pPr>
              <a:buNone/>
            </a:pPr>
            <a:r>
              <a:rPr lang="en-US" dirty="0" smtClean="0"/>
              <a:t>Heroic efforts of individuals seem to be swimming upstream against something opposing the direction of the Board</a:t>
            </a:r>
            <a:endParaRPr lang="en-US" dirty="0"/>
          </a:p>
        </p:txBody>
      </p:sp>
      <p:sp>
        <p:nvSpPr>
          <p:cNvPr id="4" name="Text Box 11"/>
          <p:cNvSpPr txBox="1">
            <a:spLocks noChangeArrowheads="1"/>
          </p:cNvSpPr>
          <p:nvPr/>
        </p:nvSpPr>
        <p:spPr bwMode="auto">
          <a:xfrm>
            <a:off x="381000" y="6324600"/>
            <a:ext cx="8342313" cy="418576"/>
          </a:xfrm>
          <a:prstGeom prst="rect">
            <a:avLst/>
          </a:prstGeom>
          <a:solidFill>
            <a:srgbClr val="910039"/>
          </a:solidFill>
          <a:ln w="9525" algn="ctr">
            <a:noFill/>
            <a:miter lim="800000"/>
            <a:headEnd/>
            <a:tailEnd/>
          </a:ln>
        </p:spPr>
        <p:txBody>
          <a:bodyPr wrap="square" bIns="64008" anchor="b" anchorCtr="0">
            <a:spAutoFit/>
          </a:bodyPr>
          <a:lstStyle/>
          <a:p>
            <a:pPr algn="ctr" defTabSz="865188"/>
            <a:r>
              <a:rPr lang="en-US" sz="2000" dirty="0" smtClean="0">
                <a:solidFill>
                  <a:schemeClr val="bg1"/>
                </a:solidFill>
                <a:latin typeface="Arial" pitchFamily="34" charset="0"/>
                <a:cs typeface="Arial" pitchFamily="34" charset="0"/>
              </a:rPr>
              <a:t>What is your takeaway?</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1062</TotalTime>
  <Words>1952</Words>
  <Application>Microsoft Office PowerPoint</Application>
  <PresentationFormat>On-screen Show (4:3)</PresentationFormat>
  <Paragraphs>206</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Summary of Greek Life Actions</vt:lpstr>
      <vt:lpstr>Introduction</vt:lpstr>
      <vt:lpstr>Key</vt:lpstr>
      <vt:lpstr>Improving Relationships between the College and the Greek Community</vt:lpstr>
      <vt:lpstr>The Greek Community as a Center for Academic Excellence and Innovation</vt:lpstr>
      <vt:lpstr>Supporting a Diverse, Inclusive, and Welcoming Greek Community</vt:lpstr>
      <vt:lpstr>Well-Being in the Greek Community</vt:lpstr>
      <vt:lpstr>College Recognition and Assessment of Greek Organizations</vt:lpstr>
      <vt:lpstr>Summary</vt:lpstr>
      <vt:lpstr>These documents created and maintained by Michael De Lisi ‘03 for the alumni and student leadership of Delta Kappa Epsilon </vt:lpstr>
    </vt:vector>
  </TitlesOfParts>
  <Company>Northrop Grumman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Summary of Greek Life Actions</dc:title>
  <dc:creator>Michael De Lisi</dc:creator>
  <cp:lastModifiedBy>Michael De Lisi</cp:lastModifiedBy>
  <cp:revision>75</cp:revision>
  <dcterms:created xsi:type="dcterms:W3CDTF">2012-07-09T14:26:51Z</dcterms:created>
  <dcterms:modified xsi:type="dcterms:W3CDTF">2012-07-26T17:48:15Z</dcterms:modified>
</cp:coreProperties>
</file>